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59"/>
  </p:notesMasterIdLst>
  <p:handoutMasterIdLst>
    <p:handoutMasterId r:id="rId60"/>
  </p:handoutMasterIdLst>
  <p:sldIdLst>
    <p:sldId id="293" r:id="rId10"/>
    <p:sldId id="292" r:id="rId11"/>
    <p:sldId id="336" r:id="rId12"/>
    <p:sldId id="294" r:id="rId13"/>
    <p:sldId id="333" r:id="rId14"/>
    <p:sldId id="369" r:id="rId15"/>
    <p:sldId id="334" r:id="rId16"/>
    <p:sldId id="335" r:id="rId17"/>
    <p:sldId id="370" r:id="rId18"/>
    <p:sldId id="372" r:id="rId19"/>
    <p:sldId id="373" r:id="rId20"/>
    <p:sldId id="337" r:id="rId21"/>
    <p:sldId id="374" r:id="rId22"/>
    <p:sldId id="375" r:id="rId23"/>
    <p:sldId id="376" r:id="rId24"/>
    <p:sldId id="403" r:id="rId25"/>
    <p:sldId id="371" r:id="rId26"/>
    <p:sldId id="401" r:id="rId27"/>
    <p:sldId id="400" r:id="rId28"/>
    <p:sldId id="379" r:id="rId29"/>
    <p:sldId id="402" r:id="rId30"/>
    <p:sldId id="377" r:id="rId31"/>
    <p:sldId id="378" r:id="rId32"/>
    <p:sldId id="380" r:id="rId33"/>
    <p:sldId id="381" r:id="rId34"/>
    <p:sldId id="404" r:id="rId35"/>
    <p:sldId id="405" r:id="rId36"/>
    <p:sldId id="382" r:id="rId37"/>
    <p:sldId id="406" r:id="rId38"/>
    <p:sldId id="407" r:id="rId39"/>
    <p:sldId id="383" r:id="rId40"/>
    <p:sldId id="409" r:id="rId41"/>
    <p:sldId id="408" r:id="rId42"/>
    <p:sldId id="384" r:id="rId43"/>
    <p:sldId id="385" r:id="rId44"/>
    <p:sldId id="386" r:id="rId45"/>
    <p:sldId id="387" r:id="rId46"/>
    <p:sldId id="389" r:id="rId47"/>
    <p:sldId id="388" r:id="rId48"/>
    <p:sldId id="390" r:id="rId49"/>
    <p:sldId id="391" r:id="rId50"/>
    <p:sldId id="392" r:id="rId51"/>
    <p:sldId id="393" r:id="rId52"/>
    <p:sldId id="394" r:id="rId53"/>
    <p:sldId id="395" r:id="rId54"/>
    <p:sldId id="396" r:id="rId55"/>
    <p:sldId id="397" r:id="rId56"/>
    <p:sldId id="398" r:id="rId57"/>
    <p:sldId id="399" r:id="rId5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63D"/>
    <a:srgbClr val="AB262E"/>
    <a:srgbClr val="8A0028"/>
    <a:srgbClr val="AB192E"/>
    <a:srgbClr val="A0192E"/>
    <a:srgbClr val="901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1" autoAdjust="0"/>
    <p:restoredTop sz="86386" autoAdjust="0"/>
  </p:normalViewPr>
  <p:slideViewPr>
    <p:cSldViewPr snapToGrid="0">
      <p:cViewPr varScale="1">
        <p:scale>
          <a:sx n="115" d="100"/>
          <a:sy n="115" d="100"/>
        </p:scale>
        <p:origin x="224" y="296"/>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61" Type="http://schemas.openxmlformats.org/officeDocument/2006/relationships/commentAuthors" Target="commentAuthor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12/31/19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Clr>
                <a:srgbClr val="AB262E"/>
              </a:buClr>
              <a:buFont typeface="Arial" panose="020B0604020202020204" pitchFamily="34" charset="0"/>
              <a:buChar char="•"/>
              <a:defRPr sz="1600" b="0" i="0">
                <a:latin typeface="Arial"/>
                <a:cs typeface="Arial"/>
              </a:defRPr>
            </a:lvl1pPr>
            <a:lvl2pPr marL="742950" indent="-285750">
              <a:spcBef>
                <a:spcPts val="0"/>
              </a:spcBef>
              <a:spcAft>
                <a:spcPts val="1200"/>
              </a:spcAft>
              <a:buClr>
                <a:srgbClr val="AB262E"/>
              </a:buClr>
              <a:buFont typeface="Arial"/>
              <a:buChar char="•"/>
              <a:defRPr sz="1400" b="0" i="0">
                <a:latin typeface="Arial"/>
                <a:cs typeface="Arial"/>
              </a:defRPr>
            </a:lvl2pPr>
            <a:lvl3pPr marL="1143000" indent="-228600">
              <a:spcBef>
                <a:spcPts val="0"/>
              </a:spcBef>
              <a:spcAft>
                <a:spcPts val="1200"/>
              </a:spcAft>
              <a:buClr>
                <a:srgbClr val="AB262E"/>
              </a:buClr>
              <a:buFont typeface="Arial"/>
              <a:buChar char="•"/>
              <a:defRPr sz="1200" b="0" i="0" baseline="0">
                <a:latin typeface="Arial"/>
                <a:cs typeface="Arial"/>
              </a:defRPr>
            </a:lvl3pPr>
            <a:lvl4pPr marL="1657350" indent="-285750">
              <a:spcBef>
                <a:spcPts val="0"/>
              </a:spcBef>
              <a:spcAft>
                <a:spcPts val="1200"/>
              </a:spcAft>
              <a:buClr>
                <a:srgbClr val="AB262E"/>
              </a:buClr>
              <a:buFont typeface="Arial"/>
              <a:buChar char="•"/>
              <a:defRPr sz="1000" b="0" i="0" baseline="0">
                <a:latin typeface="Arial"/>
                <a:cs typeface="Arial"/>
              </a:defRPr>
            </a:lvl4pPr>
            <a:lvl5pPr marL="2057400" indent="-228600">
              <a:spcBef>
                <a:spcPts val="0"/>
              </a:spcBef>
              <a:spcAft>
                <a:spcPts val="1200"/>
              </a:spcAft>
              <a:buClr>
                <a:srgbClr val="AB262E"/>
              </a:buClr>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342900" indent="-342900">
              <a:spcBef>
                <a:spcPts val="0"/>
              </a:spcBef>
              <a:spcAft>
                <a:spcPts val="1200"/>
              </a:spcAft>
              <a:buClr>
                <a:srgbClr val="AB262E"/>
              </a:buClr>
              <a:buFont typeface="+mj-lt"/>
              <a:buAutoNum type="arabicPeriod"/>
              <a:defRPr sz="1600" b="0" i="0">
                <a:latin typeface="Arial"/>
                <a:cs typeface="Arial"/>
              </a:defRPr>
            </a:lvl1pPr>
            <a:lvl2pPr marL="800100" indent="-342900">
              <a:spcBef>
                <a:spcPts val="0"/>
              </a:spcBef>
              <a:spcAft>
                <a:spcPts val="1200"/>
              </a:spcAft>
              <a:buClr>
                <a:srgbClr val="AB262E"/>
              </a:buClr>
              <a:buFont typeface="+mj-lt"/>
              <a:buAutoNum type="arabicPeriod"/>
              <a:defRPr sz="1400" b="0" i="0">
                <a:latin typeface="Arial"/>
                <a:cs typeface="Arial"/>
              </a:defRPr>
            </a:lvl2pPr>
            <a:lvl3pPr marL="1143000" indent="-228600">
              <a:spcBef>
                <a:spcPts val="0"/>
              </a:spcBef>
              <a:spcAft>
                <a:spcPts val="1200"/>
              </a:spcAft>
              <a:buClr>
                <a:srgbClr val="AB262E"/>
              </a:buClr>
              <a:buFont typeface="+mj-lt"/>
              <a:buAutoNum type="arabicPeriod"/>
              <a:defRPr sz="1200" b="0" i="0" baseline="0">
                <a:latin typeface="Arial"/>
                <a:cs typeface="Arial"/>
              </a:defRPr>
            </a:lvl3pPr>
            <a:lvl4pPr marL="1657350" indent="-285750">
              <a:spcBef>
                <a:spcPts val="0"/>
              </a:spcBef>
              <a:spcAft>
                <a:spcPts val="1200"/>
              </a:spcAft>
              <a:buClr>
                <a:srgbClr val="AB262E"/>
              </a:buClr>
              <a:buFont typeface="+mj-lt"/>
              <a:buAutoNum type="arabicPeriod"/>
              <a:defRPr sz="1000" b="0" i="0" baseline="0">
                <a:latin typeface="Arial"/>
                <a:cs typeface="Arial"/>
              </a:defRPr>
            </a:lvl4pPr>
            <a:lvl5pPr marL="2057400" indent="-228600">
              <a:spcBef>
                <a:spcPts val="0"/>
              </a:spcBef>
              <a:spcAft>
                <a:spcPts val="1200"/>
              </a:spcAft>
              <a:buClr>
                <a:srgbClr val="AB262E"/>
              </a:buClr>
              <a:buFont typeface="+mj-lt"/>
              <a:buAutoNum type="arabicPeriod"/>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S">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67" y="82958"/>
            <a:ext cx="3346704" cy="1646578"/>
          </a:xfrm>
          <a:prstGeom prst="rect">
            <a:avLst/>
          </a:prstGeom>
        </p:spPr>
      </p:pic>
      <p:sp>
        <p:nvSpPr>
          <p:cNvPr id="8" name="Picture Placeholder 2"/>
          <p:cNvSpPr>
            <a:spLocks noGrp="1"/>
          </p:cNvSpPr>
          <p:nvPr>
            <p:ph type="pic" sz="quarter" idx="13" hasCustomPrompt="1"/>
          </p:nvPr>
        </p:nvSpPr>
        <p:spPr>
          <a:xfrm>
            <a:off x="-1" y="3619500"/>
            <a:ext cx="12188825" cy="27875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11" name="Text Placeholder 2"/>
          <p:cNvSpPr>
            <a:spLocks noGrp="1"/>
          </p:cNvSpPr>
          <p:nvPr>
            <p:ph type="body" sz="quarter" idx="12" hasCustomPrompt="1"/>
          </p:nvPr>
        </p:nvSpPr>
        <p:spPr>
          <a:xfrm>
            <a:off x="374316" y="2392946"/>
            <a:ext cx="11296984" cy="109955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446842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Slide - SES">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5" name="Picture 4"/>
          <p:cNvPicPr>
            <a:picLocks noChangeAspect="1"/>
          </p:cNvPicPr>
          <p:nvPr userDrawn="1"/>
        </p:nvPicPr>
        <p:blipFill>
          <a:blip r:embed="rId2"/>
          <a:stretch>
            <a:fillRect/>
          </a:stretch>
        </p:blipFill>
        <p:spPr>
          <a:xfrm>
            <a:off x="4871521" y="4263995"/>
            <a:ext cx="2438400" cy="3683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3520" y="681016"/>
            <a:ext cx="3245314" cy="3022779"/>
          </a:xfrm>
          <a:prstGeom prst="rect">
            <a:avLst/>
          </a:prstGeom>
        </p:spPr>
      </p:pic>
    </p:spTree>
    <p:extLst>
      <p:ext uri="{BB962C8B-B14F-4D97-AF65-F5344CB8AC3E}">
        <p14:creationId xmlns:p14="http://schemas.microsoft.com/office/powerpoint/2010/main" val="98414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Clr>
                <a:srgbClr val="AB262E"/>
              </a:buClr>
              <a:buFont typeface="Arial" panose="020B0604020202020204" pitchFamily="34" charset="0"/>
              <a:buChar char="•"/>
              <a:defRPr sz="1600" b="0" i="0">
                <a:latin typeface="Arial"/>
                <a:cs typeface="Arial"/>
              </a:defRPr>
            </a:lvl1pPr>
            <a:lvl2pPr marL="742950" indent="-285750">
              <a:spcBef>
                <a:spcPts val="0"/>
              </a:spcBef>
              <a:spcAft>
                <a:spcPts val="1200"/>
              </a:spcAft>
              <a:buClr>
                <a:srgbClr val="AB262E"/>
              </a:buClr>
              <a:buFont typeface="Arial"/>
              <a:buChar char="•"/>
              <a:defRPr sz="1400" b="0" i="0">
                <a:latin typeface="Arial"/>
                <a:cs typeface="Arial"/>
              </a:defRPr>
            </a:lvl2pPr>
            <a:lvl3pPr marL="1143000" indent="-228600">
              <a:spcBef>
                <a:spcPts val="0"/>
              </a:spcBef>
              <a:spcAft>
                <a:spcPts val="1200"/>
              </a:spcAft>
              <a:buClr>
                <a:srgbClr val="AB262E"/>
              </a:buClr>
              <a:buFont typeface="Arial"/>
              <a:buChar char="•"/>
              <a:defRPr sz="1200" b="0" i="0" baseline="0">
                <a:latin typeface="Arial"/>
                <a:cs typeface="Arial"/>
              </a:defRPr>
            </a:lvl3pPr>
            <a:lvl4pPr marL="1657350" indent="-285750">
              <a:spcBef>
                <a:spcPts val="0"/>
              </a:spcBef>
              <a:spcAft>
                <a:spcPts val="1200"/>
              </a:spcAft>
              <a:buClr>
                <a:srgbClr val="AB262E"/>
              </a:buClr>
              <a:buFont typeface="Arial"/>
              <a:buChar char="•"/>
              <a:defRPr sz="1000" b="0" i="0" baseline="0">
                <a:latin typeface="Arial"/>
                <a:cs typeface="Arial"/>
              </a:defRPr>
            </a:lvl4pPr>
            <a:lvl5pPr marL="2057400" indent="-228600">
              <a:spcBef>
                <a:spcPts val="0"/>
              </a:spcBef>
              <a:spcAft>
                <a:spcPts val="1200"/>
              </a:spcAft>
              <a:buClr>
                <a:srgbClr val="AB262E"/>
              </a:buClr>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0.emf"/><Relationship Id="rId5" Type="http://schemas.openxmlformats.org/officeDocument/2006/relationships/slideLayout" Target="../slideLayouts/slideLayout13.xml"/><Relationship Id="rId10" Type="http://schemas.openxmlformats.org/officeDocument/2006/relationships/image" Target="../media/image2.emf"/><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3.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0.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10"/>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11"/>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6" r:id="rId7"/>
    <p:sldLayoutId id="2147483807" r:id="rId8"/>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nodejs.org/api/fs.html"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mailto:Patrick.Hill@stevens.edu"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tevens-cs546-cs554/CS-546/blob/master/lecture_03/code/callbacks/app.js" TargetMode="External"/><Relationship Id="rId2" Type="http://schemas.openxmlformats.org/officeDocument/2006/relationships/hyperlink" Target="https://github.com/stevens-cs546-cs554/CS-546/blob/master/lecture_03/code/promises/app.js"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CS 546 – Web Programming I</a:t>
            </a:r>
          </a:p>
          <a:p>
            <a:pPr algn="ctr"/>
            <a:r>
              <a:rPr lang="en-US" sz="3800" b="1" dirty="0">
                <a:latin typeface="Verdana" panose="020B0604030504040204" pitchFamily="34" charset="0"/>
                <a:ea typeface="Verdana" panose="020B0604030504040204" pitchFamily="34" charset="0"/>
                <a:cs typeface="Verdana" panose="020B0604030504040204" pitchFamily="34" charset="0"/>
              </a:rPr>
              <a:t>Asynchronous Programming</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84670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10</a:t>
            </a:fld>
            <a:endParaRPr lang="en-US" dirty="0"/>
          </a:p>
        </p:txBody>
      </p:sp>
      <p:pic>
        <p:nvPicPr>
          <p:cNvPr id="4" name="Picture 3">
            <a:extLst>
              <a:ext uri="{FF2B5EF4-FFF2-40B4-BE49-F238E27FC236}">
                <a16:creationId xmlns:a16="http://schemas.microsoft.com/office/drawing/2014/main" id="{415EC676-0E14-9048-8680-6A406179C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88900"/>
            <a:ext cx="5969000" cy="6214156"/>
          </a:xfrm>
          <a:prstGeom prst="rect">
            <a:avLst/>
          </a:prstGeom>
        </p:spPr>
      </p:pic>
    </p:spTree>
    <p:extLst>
      <p:ext uri="{BB962C8B-B14F-4D97-AF65-F5344CB8AC3E}">
        <p14:creationId xmlns:p14="http://schemas.microsoft.com/office/powerpoint/2010/main" val="3348872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11</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Where Will We Use Asynchronous Code?</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29626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392119"/>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There are many file system functions that are exposed through node’s native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fs</a:t>
            </a:r>
            <a:r>
              <a:rPr lang="en-US" sz="2000" dirty="0">
                <a:latin typeface="Verdana" panose="020B0604030504040204" pitchFamily="34" charset="0"/>
                <a:ea typeface="Verdana" panose="020B0604030504040204" pitchFamily="34" charset="0"/>
                <a:cs typeface="Verdana" panose="020B0604030504040204" pitchFamily="34" charset="0"/>
              </a:rPr>
              <a:t> module. Most of these are asynchronous, as I/O operations on a computer are notoriously slow.</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You can do many things such as</a:t>
            </a:r>
          </a:p>
          <a:p>
            <a:pPr lvl="1"/>
            <a:r>
              <a:rPr lang="en-US" sz="1800" dirty="0">
                <a:latin typeface="Verdana" panose="020B0604030504040204" pitchFamily="34" charset="0"/>
                <a:ea typeface="Verdana" panose="020B0604030504040204" pitchFamily="34" charset="0"/>
                <a:cs typeface="Verdana" panose="020B0604030504040204" pitchFamily="34" charset="0"/>
              </a:rPr>
              <a:t>Read and write files</a:t>
            </a:r>
          </a:p>
          <a:p>
            <a:pPr lvl="1"/>
            <a:r>
              <a:rPr lang="en-US" sz="1800" dirty="0">
                <a:latin typeface="Verdana" panose="020B0604030504040204" pitchFamily="34" charset="0"/>
                <a:ea typeface="Verdana" panose="020B0604030504040204" pitchFamily="34" charset="0"/>
                <a:cs typeface="Verdana" panose="020B0604030504040204" pitchFamily="34" charset="0"/>
              </a:rPr>
              <a:t>Get directory listings</a:t>
            </a:r>
          </a:p>
          <a:p>
            <a:pPr lvl="1"/>
            <a:r>
              <a:rPr lang="en-US" sz="1800" dirty="0">
                <a:latin typeface="Verdana" panose="020B0604030504040204" pitchFamily="34" charset="0"/>
                <a:ea typeface="Verdana" panose="020B0604030504040204" pitchFamily="34" charset="0"/>
                <a:cs typeface="Verdana" panose="020B0604030504040204" pitchFamily="34" charset="0"/>
              </a:rPr>
              <a:t>Create and delete directories</a:t>
            </a:r>
          </a:p>
          <a:p>
            <a:pPr lvl="1"/>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Watch for file changes to occur</a:t>
            </a:r>
            <a:r>
              <a:rPr lang="en-US" sz="1800" b="1" dirty="0">
                <a:latin typeface="Verdana" panose="020B0604030504040204" pitchFamily="34" charset="0"/>
                <a:ea typeface="Verdana" panose="020B0604030504040204" pitchFamily="34" charset="0"/>
                <a:cs typeface="Verdana" panose="020B0604030504040204" pitchFamily="34" charset="0"/>
              </a:rPr>
              <a:t>!</a:t>
            </a:r>
          </a:p>
          <a:p>
            <a:pPr lvl="1"/>
            <a:r>
              <a:rPr lang="en-US" sz="1800" dirty="0">
                <a:latin typeface="Verdana" panose="020B0604030504040204" pitchFamily="34" charset="0"/>
                <a:ea typeface="Verdana" panose="020B0604030504040204" pitchFamily="34" charset="0"/>
                <a:cs typeface="Verdana" panose="020B0604030504040204" pitchFamily="34" charset="0"/>
              </a:rPr>
              <a:t>And more</a:t>
            </a:r>
            <a:r>
              <a:rPr lang="is-IS" sz="1800" dirty="0">
                <a:latin typeface="Verdana" panose="020B0604030504040204" pitchFamily="34" charset="0"/>
                <a:ea typeface="Verdana" panose="020B0604030504040204" pitchFamily="34" charset="0"/>
                <a:cs typeface="Verdana" panose="020B0604030504040204" pitchFamily="34" charset="0"/>
              </a:rPr>
              <a:t>…</a:t>
            </a:r>
          </a:p>
          <a:p>
            <a:r>
              <a:rPr lang="is-IS" sz="2000" dirty="0">
                <a:latin typeface="Verdana" panose="020B0604030504040204" pitchFamily="34" charset="0"/>
                <a:ea typeface="Verdana" panose="020B0604030504040204" pitchFamily="34" charset="0"/>
                <a:cs typeface="Verdana" panose="020B0604030504040204" pitchFamily="34" charset="0"/>
              </a:rPr>
              <a:t>You can read about the </a:t>
            </a:r>
            <a:r>
              <a:rPr lang="is-I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fs</a:t>
            </a:r>
            <a:r>
              <a:rPr lang="is-IS" sz="2000" dirty="0">
                <a:latin typeface="Verdana" panose="020B0604030504040204" pitchFamily="34" charset="0"/>
                <a:ea typeface="Verdana" panose="020B0604030504040204" pitchFamily="34" charset="0"/>
                <a:cs typeface="Verdana" panose="020B0604030504040204" pitchFamily="34" charset="0"/>
              </a:rPr>
              <a:t> module at</a:t>
            </a:r>
          </a:p>
          <a:p>
            <a:pPr lvl="1"/>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https://nodejs.org/api/fs.html</a:t>
            </a:r>
            <a:endPar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When Working With Files</a:t>
            </a:r>
          </a:p>
        </p:txBody>
      </p:sp>
    </p:spTree>
    <p:extLst>
      <p:ext uri="{BB962C8B-B14F-4D97-AF65-F5344CB8AC3E}">
        <p14:creationId xmlns:p14="http://schemas.microsoft.com/office/powerpoint/2010/main" val="346971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684473"/>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When you run your own web server, you have no idea when someone will actually access your routes (if they will at all!).</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For this reason, all your server code will be asynchronous. Your server code will have to wait for a network request to initiate before sending data back down to the client.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13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Running a Web Server</a:t>
            </a:r>
          </a:p>
        </p:txBody>
      </p:sp>
    </p:spTree>
    <p:extLst>
      <p:ext uri="{BB962C8B-B14F-4D97-AF65-F5344CB8AC3E}">
        <p14:creationId xmlns:p14="http://schemas.microsoft.com/office/powerpoint/2010/main" val="97187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84473"/>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Making an HTTP request is an asynchronous operation, since it can take a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very</a:t>
            </a:r>
            <a:r>
              <a:rPr lang="en-US" sz="2000" dirty="0">
                <a:latin typeface="Verdana" panose="020B0604030504040204" pitchFamily="34" charset="0"/>
                <a:ea typeface="Verdana" panose="020B0604030504040204" pitchFamily="34" charset="0"/>
                <a:cs typeface="Verdana" panose="020B0604030504040204" pitchFamily="34" charset="0"/>
              </a:rPr>
              <a:t> long time for the request to complete.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There are many more parts than you would expect to making an HTTP request, and the responding server (if it exists) could take any amount of time to complete the request.</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For this reason, HTTP requests are asynchronous so that the file can be downloaded and such while other operations are completing, rather than blocking and holding up your entire application when a server is responding slowly.</a:t>
            </a:r>
          </a:p>
        </p:txBody>
      </p:sp>
      <p:sp>
        <p:nvSpPr>
          <p:cNvPr id="3" name="Slide Number Placeholder 2"/>
          <p:cNvSpPr>
            <a:spLocks noGrp="1"/>
          </p:cNvSpPr>
          <p:nvPr>
            <p:ph type="sldNum" sz="quarter" idx="14"/>
          </p:nvPr>
        </p:nvSpPr>
        <p:spPr/>
        <p:txBody>
          <a:bodyPr/>
          <a:lstStyle/>
          <a:p>
            <a:fld id="{12342C3A-DD85-7843-B416-BD52AB030D59}" type="slidenum">
              <a:rPr lang="en-US" smtClean="0"/>
              <a:pPr/>
              <a:t>14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Making an HTTP Request</a:t>
            </a:r>
          </a:p>
        </p:txBody>
      </p:sp>
    </p:spTree>
    <p:extLst>
      <p:ext uri="{BB962C8B-B14F-4D97-AF65-F5344CB8AC3E}">
        <p14:creationId xmlns:p14="http://schemas.microsoft.com/office/powerpoint/2010/main" val="95873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When making a call to a database, you generally use asynchronous methods.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Connecting to a database, finding entries, creating new entries, updating old entries, and deleting entries are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all</a:t>
            </a:r>
            <a:r>
              <a:rPr lang="en-US" sz="2000" dirty="0">
                <a:latin typeface="Verdana" panose="020B0604030504040204" pitchFamily="34" charset="0"/>
                <a:ea typeface="Verdana" panose="020B0604030504040204" pitchFamily="34" charset="0"/>
                <a:cs typeface="Verdana" panose="020B0604030504040204" pitchFamily="34" charset="0"/>
              </a:rPr>
              <a:t> asynchronous operations.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There is a great deal of network traffic / inter-process communication that has to occur to perform any database operation, and then a result must be awaited.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For this reason, database operations are asynchronous: there is no need to block the entire node process to wait for the relatively long task of a query. This also prevents node from blocking on a long-running database query.</a:t>
            </a:r>
          </a:p>
        </p:txBody>
      </p:sp>
      <p:sp>
        <p:nvSpPr>
          <p:cNvPr id="3" name="Slide Number Placeholder 2"/>
          <p:cNvSpPr>
            <a:spLocks noGrp="1"/>
          </p:cNvSpPr>
          <p:nvPr>
            <p:ph type="sldNum" sz="quarter" idx="14"/>
          </p:nvPr>
        </p:nvSpPr>
        <p:spPr/>
        <p:txBody>
          <a:bodyPr/>
          <a:lstStyle/>
          <a:p>
            <a:fld id="{12342C3A-DD85-7843-B416-BD52AB030D59}" type="slidenum">
              <a:rPr lang="en-US" smtClean="0"/>
              <a:pPr/>
              <a:t>15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Database Operations</a:t>
            </a:r>
          </a:p>
        </p:txBody>
      </p:sp>
    </p:spTree>
    <p:extLst>
      <p:ext uri="{BB962C8B-B14F-4D97-AF65-F5344CB8AC3E}">
        <p14:creationId xmlns:p14="http://schemas.microsoft.com/office/powerpoint/2010/main" val="303534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16</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Callback Functions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684660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308781"/>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In JavaScript, you can pass functions as the arguments to other functions.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This is very useful for asynchronous code, as you can pass a callback function to a long-running function. That way, the result will be passed to the callback once the long-running process is complete. Since the long running function will yield its time to run many times over (since it is asynchronous), we are not able to simply place code after our asynchronous function and assume that it will run in the order we write it.</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For example:</a:t>
            </a:r>
          </a:p>
          <a:p>
            <a:pPr lvl="1"/>
            <a:r>
              <a:rPr lang="en-US" sz="2000" dirty="0">
                <a:latin typeface="Verdana" panose="020B0604030504040204" pitchFamily="34" charset="0"/>
                <a:ea typeface="Verdana" panose="020B0604030504040204" pitchFamily="34" charset="0"/>
                <a:cs typeface="Verdana" panose="020B0604030504040204" pitchFamily="34" charset="0"/>
              </a:rPr>
              <a:t>You can make a database call that runs asynchronously, and when the result comes back pass the result to the callback</a:t>
            </a:r>
          </a:p>
          <a:p>
            <a:pPr lvl="1"/>
            <a:r>
              <a:rPr lang="en-US" sz="2000" dirty="0">
                <a:latin typeface="Verdana" panose="020B0604030504040204" pitchFamily="34" charset="0"/>
                <a:ea typeface="Verdana" panose="020B0604030504040204" pitchFamily="34" charset="0"/>
                <a:cs typeface="Verdana" panose="020B0604030504040204" pitchFamily="34" charset="0"/>
              </a:rPr>
              <a:t>You can make a network request that runs asynchronously, and when the request is completed the response is passed to the callback</a:t>
            </a:r>
          </a:p>
        </p:txBody>
      </p:sp>
      <p:sp>
        <p:nvSpPr>
          <p:cNvPr id="3" name="Slide Number Placeholder 2"/>
          <p:cNvSpPr>
            <a:spLocks noGrp="1"/>
          </p:cNvSpPr>
          <p:nvPr>
            <p:ph type="sldNum" sz="quarter" idx="14"/>
          </p:nvPr>
        </p:nvSpPr>
        <p:spPr/>
        <p:txBody>
          <a:bodyPr/>
          <a:lstStyle/>
          <a:p>
            <a:fld id="{12342C3A-DD85-7843-B416-BD52AB030D59}" type="slidenum">
              <a:rPr lang="en-US" smtClean="0"/>
              <a:pPr/>
              <a:t>17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a Callback Function?</a:t>
            </a:r>
          </a:p>
        </p:txBody>
      </p:sp>
    </p:spTree>
    <p:extLst>
      <p:ext uri="{BB962C8B-B14F-4D97-AF65-F5344CB8AC3E}">
        <p14:creationId xmlns:p14="http://schemas.microsoft.com/office/powerpoint/2010/main" val="4216724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22205" y="1510800"/>
            <a:ext cx="7815651" cy="4385167"/>
          </a:xfrm>
        </p:spPr>
        <p:txBody>
          <a:bodyPr/>
          <a:lstStyle/>
          <a:p>
            <a:pPr marL="0" indent="0">
              <a:spcAft>
                <a:spcPts val="0"/>
              </a:spcAft>
              <a:buNone/>
            </a:pPr>
            <a:r>
              <a:rPr lang="en-US" sz="2000" b="1" i="1" dirty="0">
                <a:solidFill>
                  <a:srgbClr val="0000FF"/>
                </a:solidFill>
                <a:latin typeface="Courier New" panose="02070309020205020404" pitchFamily="49" charset="0"/>
                <a:cs typeface="Courier New" panose="02070309020205020404" pitchFamily="49" charset="0"/>
              </a:rPr>
              <a:t>function</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err="1">
                <a:solidFill>
                  <a:srgbClr val="795E26"/>
                </a:solidFill>
                <a:latin typeface="Courier New" panose="02070309020205020404" pitchFamily="49" charset="0"/>
                <a:cs typeface="Courier New" panose="02070309020205020404" pitchFamily="49" charset="0"/>
              </a:rPr>
              <a:t>doHomework</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001080"/>
                </a:solidFill>
                <a:latin typeface="Courier New" panose="02070309020205020404" pitchFamily="49" charset="0"/>
                <a:cs typeface="Courier New" panose="02070309020205020404" pitchFamily="49" charset="0"/>
              </a:rPr>
              <a:t>subject</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a:solidFill>
                  <a:srgbClr val="001080"/>
                </a:solidFill>
                <a:latin typeface="Courier New" panose="02070309020205020404" pitchFamily="49" charset="0"/>
                <a:cs typeface="Courier New" panose="02070309020205020404" pitchFamily="49" charset="0"/>
              </a:rPr>
              <a:t>callback</a:t>
            </a:r>
            <a:r>
              <a:rPr lang="en-US" sz="2000" b="1" i="1" dirty="0">
                <a:solidFill>
                  <a:srgbClr val="000000"/>
                </a:solidFill>
                <a:latin typeface="Courier New" panose="02070309020205020404" pitchFamily="49" charset="0"/>
                <a:cs typeface="Courier New" panose="02070309020205020404" pitchFamily="49" charset="0"/>
              </a:rPr>
              <a:t>) {</a:t>
            </a:r>
          </a:p>
          <a:p>
            <a:pPr marL="0" indent="0">
              <a:spcAft>
                <a:spcPts val="0"/>
              </a:spcAft>
              <a:buNone/>
            </a:pPr>
            <a:r>
              <a:rPr lang="en-US" sz="2000" b="1" i="1" dirty="0">
                <a:solidFill>
                  <a:srgbClr val="267F99"/>
                </a:solidFill>
                <a:latin typeface="Courier New" panose="02070309020205020404" pitchFamily="49" charset="0"/>
                <a:cs typeface="Courier New" panose="02070309020205020404" pitchFamily="49" charset="0"/>
              </a:rPr>
              <a:t>  </a:t>
            </a:r>
            <a:r>
              <a:rPr lang="en-US" sz="2000" b="1" i="1" dirty="0" err="1">
                <a:solidFill>
                  <a:srgbClr val="267F99"/>
                </a:solidFill>
                <a:latin typeface="Courier New" panose="02070309020205020404" pitchFamily="49" charset="0"/>
                <a:cs typeface="Courier New" panose="02070309020205020404" pitchFamily="49" charset="0"/>
              </a:rPr>
              <a:t>console</a:t>
            </a:r>
            <a:r>
              <a:rPr lang="en-US" sz="2000" b="1" i="1" dirty="0" err="1">
                <a:solidFill>
                  <a:srgbClr val="000000"/>
                </a:solidFill>
                <a:latin typeface="Courier New" panose="02070309020205020404" pitchFamily="49" charset="0"/>
                <a:cs typeface="Courier New" panose="02070309020205020404" pitchFamily="49" charset="0"/>
              </a:rPr>
              <a:t>.</a:t>
            </a:r>
            <a:r>
              <a:rPr lang="en-US" sz="2000" b="1" i="1" dirty="0" err="1">
                <a:solidFill>
                  <a:srgbClr val="795E26"/>
                </a:solidFill>
                <a:latin typeface="Courier New" panose="02070309020205020404" pitchFamily="49" charset="0"/>
                <a:cs typeface="Courier New" panose="02070309020205020404" pitchFamily="49" charset="0"/>
              </a:rPr>
              <a:t>log</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`Starting my </a:t>
            </a:r>
            <a:r>
              <a:rPr lang="en-US" sz="2000" b="1" i="1" dirty="0">
                <a:solidFill>
                  <a:srgbClr val="0000FF"/>
                </a:solidFill>
                <a:latin typeface="Courier New" panose="02070309020205020404" pitchFamily="49" charset="0"/>
                <a:cs typeface="Courier New" panose="02070309020205020404" pitchFamily="49" charset="0"/>
              </a:rPr>
              <a:t>${</a:t>
            </a:r>
            <a:r>
              <a:rPr lang="en-US" sz="2000" b="1" i="1" dirty="0">
                <a:solidFill>
                  <a:srgbClr val="001080"/>
                </a:solidFill>
                <a:latin typeface="Courier New" panose="02070309020205020404" pitchFamily="49" charset="0"/>
                <a:cs typeface="Courier New" panose="02070309020205020404" pitchFamily="49" charset="0"/>
              </a:rPr>
              <a:t>subject</a:t>
            </a:r>
            <a:r>
              <a:rPr lang="en-US" sz="2000" b="1" i="1" dirty="0">
                <a:solidFill>
                  <a:srgbClr val="0000FF"/>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 homework.`</a:t>
            </a: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795E26"/>
                </a:solidFill>
                <a:latin typeface="Courier New" panose="02070309020205020404" pitchFamily="49" charset="0"/>
                <a:cs typeface="Courier New" panose="02070309020205020404" pitchFamily="49" charset="0"/>
              </a:rPr>
              <a:t>  callback</a:t>
            </a: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br>
              <a:rPr lang="en-US" sz="2000" b="1" i="1" dirty="0">
                <a:solidFill>
                  <a:srgbClr val="000000"/>
                </a:solidFill>
                <a:latin typeface="Courier New" panose="02070309020205020404" pitchFamily="49" charset="0"/>
                <a:cs typeface="Courier New" panose="02070309020205020404" pitchFamily="49" charset="0"/>
              </a:rPr>
            </a:br>
            <a:r>
              <a:rPr lang="en-US" sz="2000" b="1" i="1" dirty="0" err="1">
                <a:solidFill>
                  <a:srgbClr val="795E26"/>
                </a:solidFill>
                <a:latin typeface="Courier New" panose="02070309020205020404" pitchFamily="49" charset="0"/>
                <a:cs typeface="Courier New" panose="02070309020205020404" pitchFamily="49" charset="0"/>
              </a:rPr>
              <a:t>doHomework</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'math'</a:t>
            </a:r>
            <a:r>
              <a:rPr lang="en-US" sz="2000" b="1" i="1" dirty="0">
                <a:solidFill>
                  <a:srgbClr val="000000"/>
                </a:solidFill>
                <a:latin typeface="Courier New" panose="02070309020205020404" pitchFamily="49" charset="0"/>
                <a:cs typeface="Courier New" panose="02070309020205020404" pitchFamily="49" charset="0"/>
              </a:rPr>
              <a:t>, () </a:t>
            </a:r>
            <a:r>
              <a:rPr lang="en-US" sz="2000" b="1" i="1" dirty="0">
                <a:solidFill>
                  <a:srgbClr val="0000FF"/>
                </a:solidFill>
                <a:latin typeface="Courier New" panose="02070309020205020404" pitchFamily="49" charset="0"/>
                <a:cs typeface="Courier New" panose="02070309020205020404" pitchFamily="49" charset="0"/>
              </a:rPr>
              <a:t>=&gt;</a:t>
            </a:r>
            <a:r>
              <a:rPr lang="en-US" sz="2000" b="1" i="1" dirty="0">
                <a:solidFill>
                  <a:srgbClr val="000000"/>
                </a:solidFill>
                <a:latin typeface="Courier New" panose="02070309020205020404" pitchFamily="49" charset="0"/>
                <a:cs typeface="Courier New" panose="02070309020205020404" pitchFamily="49" charset="0"/>
              </a:rPr>
              <a:t> {</a:t>
            </a:r>
          </a:p>
          <a:p>
            <a:pPr marL="0" indent="0">
              <a:buNone/>
            </a:pPr>
            <a:r>
              <a:rPr lang="en-US" sz="2000" b="1" i="1" dirty="0">
                <a:solidFill>
                  <a:srgbClr val="267F99"/>
                </a:solidFill>
                <a:latin typeface="Courier New" panose="02070309020205020404" pitchFamily="49" charset="0"/>
                <a:cs typeface="Courier New" panose="02070309020205020404" pitchFamily="49" charset="0"/>
              </a:rPr>
              <a:t>  </a:t>
            </a:r>
            <a:r>
              <a:rPr lang="en-US" sz="2000" b="1" i="1" dirty="0" err="1">
                <a:solidFill>
                  <a:srgbClr val="267F99"/>
                </a:solidFill>
                <a:latin typeface="Courier New" panose="02070309020205020404" pitchFamily="49" charset="0"/>
                <a:cs typeface="Courier New" panose="02070309020205020404" pitchFamily="49" charset="0"/>
              </a:rPr>
              <a:t>console</a:t>
            </a:r>
            <a:r>
              <a:rPr lang="en-US" sz="2000" b="1" i="1" dirty="0" err="1">
                <a:solidFill>
                  <a:srgbClr val="000000"/>
                </a:solidFill>
                <a:latin typeface="Courier New" panose="02070309020205020404" pitchFamily="49" charset="0"/>
                <a:cs typeface="Courier New" panose="02070309020205020404" pitchFamily="49" charset="0"/>
              </a:rPr>
              <a:t>.</a:t>
            </a:r>
            <a:r>
              <a:rPr lang="en-US" sz="2000" b="1" i="1" dirty="0" err="1">
                <a:solidFill>
                  <a:srgbClr val="795E26"/>
                </a:solidFill>
                <a:latin typeface="Courier New" panose="02070309020205020404" pitchFamily="49" charset="0"/>
                <a:cs typeface="Courier New" panose="02070309020205020404" pitchFamily="49" charset="0"/>
              </a:rPr>
              <a:t>log</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'Finished my homework'</a:t>
            </a: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000000"/>
                </a:solidFill>
                <a:latin typeface="Courier New" panose="02070309020205020404" pitchFamily="49" charset="0"/>
                <a:cs typeface="Courier New" panose="02070309020205020404" pitchFamily="49" charset="0"/>
              </a:rPr>
              <a:t>});</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a Callback Function?</a:t>
            </a:r>
          </a:p>
        </p:txBody>
      </p:sp>
    </p:spTree>
    <p:extLst>
      <p:ext uri="{BB962C8B-B14F-4D97-AF65-F5344CB8AC3E}">
        <p14:creationId xmlns:p14="http://schemas.microsoft.com/office/powerpoint/2010/main" val="3407004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337347" y="1771721"/>
            <a:ext cx="7899472" cy="2957726"/>
          </a:xfrm>
        </p:spPr>
        <p:txBody>
          <a:bodyPr/>
          <a:lstStyle/>
          <a:p>
            <a:pPr marL="0" indent="0">
              <a:spcAft>
                <a:spcPts val="0"/>
              </a:spcAft>
              <a:buNone/>
            </a:pPr>
            <a:r>
              <a:rPr lang="en-US" sz="2000" b="1" i="1" dirty="0">
                <a:solidFill>
                  <a:srgbClr val="0000FF"/>
                </a:solidFill>
                <a:latin typeface="Courier New" panose="02070309020205020404" pitchFamily="49" charset="0"/>
                <a:cs typeface="Courier New" panose="02070309020205020404" pitchFamily="49" charset="0"/>
              </a:rPr>
              <a:t>function</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err="1">
                <a:solidFill>
                  <a:srgbClr val="795E26"/>
                </a:solidFill>
                <a:latin typeface="Courier New" panose="02070309020205020404" pitchFamily="49" charset="0"/>
                <a:cs typeface="Courier New" panose="02070309020205020404" pitchFamily="49" charset="0"/>
              </a:rPr>
              <a:t>doHomework</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001080"/>
                </a:solidFill>
                <a:latin typeface="Courier New" panose="02070309020205020404" pitchFamily="49" charset="0"/>
                <a:cs typeface="Courier New" panose="02070309020205020404" pitchFamily="49" charset="0"/>
              </a:rPr>
              <a:t>subject</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a:solidFill>
                  <a:srgbClr val="001080"/>
                </a:solidFill>
                <a:latin typeface="Courier New" panose="02070309020205020404" pitchFamily="49" charset="0"/>
                <a:cs typeface="Courier New" panose="02070309020205020404" pitchFamily="49" charset="0"/>
              </a:rPr>
              <a:t>callback</a:t>
            </a:r>
            <a:r>
              <a:rPr lang="en-US" sz="2000" b="1" i="1" dirty="0">
                <a:solidFill>
                  <a:srgbClr val="000000"/>
                </a:solidFill>
                <a:latin typeface="Courier New" panose="02070309020205020404" pitchFamily="49" charset="0"/>
                <a:cs typeface="Courier New" panose="02070309020205020404" pitchFamily="49" charset="0"/>
              </a:rPr>
              <a:t>) {</a:t>
            </a:r>
          </a:p>
          <a:p>
            <a:pPr marL="0" indent="0">
              <a:spcAft>
                <a:spcPts val="0"/>
              </a:spcAft>
              <a:buNone/>
            </a:pPr>
            <a:r>
              <a:rPr lang="en-US" sz="2000" b="1" i="1" dirty="0">
                <a:solidFill>
                  <a:srgbClr val="267F99"/>
                </a:solidFill>
                <a:latin typeface="Courier New" panose="02070309020205020404" pitchFamily="49" charset="0"/>
                <a:cs typeface="Courier New" panose="02070309020205020404" pitchFamily="49" charset="0"/>
              </a:rPr>
              <a:t>  </a:t>
            </a:r>
            <a:r>
              <a:rPr lang="en-US" sz="2000" b="1" i="1" dirty="0" err="1">
                <a:solidFill>
                  <a:srgbClr val="267F99"/>
                </a:solidFill>
                <a:latin typeface="Courier New" panose="02070309020205020404" pitchFamily="49" charset="0"/>
                <a:cs typeface="Courier New" panose="02070309020205020404" pitchFamily="49" charset="0"/>
              </a:rPr>
              <a:t>console</a:t>
            </a:r>
            <a:r>
              <a:rPr lang="en-US" sz="2000" b="1" i="1" dirty="0" err="1">
                <a:solidFill>
                  <a:srgbClr val="000000"/>
                </a:solidFill>
                <a:latin typeface="Courier New" panose="02070309020205020404" pitchFamily="49" charset="0"/>
                <a:cs typeface="Courier New" panose="02070309020205020404" pitchFamily="49" charset="0"/>
              </a:rPr>
              <a:t>.</a:t>
            </a:r>
            <a:r>
              <a:rPr lang="en-US" sz="2000" b="1" i="1" dirty="0" err="1">
                <a:solidFill>
                  <a:srgbClr val="795E26"/>
                </a:solidFill>
                <a:latin typeface="Courier New" panose="02070309020205020404" pitchFamily="49" charset="0"/>
                <a:cs typeface="Courier New" panose="02070309020205020404" pitchFamily="49" charset="0"/>
              </a:rPr>
              <a:t>log</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`Starting my </a:t>
            </a:r>
            <a:r>
              <a:rPr lang="en-US" sz="2000" b="1" i="1" dirty="0">
                <a:solidFill>
                  <a:srgbClr val="0000FF"/>
                </a:solidFill>
                <a:latin typeface="Courier New" panose="02070309020205020404" pitchFamily="49" charset="0"/>
                <a:cs typeface="Courier New" panose="02070309020205020404" pitchFamily="49" charset="0"/>
              </a:rPr>
              <a:t>${</a:t>
            </a:r>
            <a:r>
              <a:rPr lang="en-US" sz="2000" b="1" i="1" dirty="0">
                <a:solidFill>
                  <a:srgbClr val="001080"/>
                </a:solidFill>
                <a:latin typeface="Courier New" panose="02070309020205020404" pitchFamily="49" charset="0"/>
                <a:cs typeface="Courier New" panose="02070309020205020404" pitchFamily="49" charset="0"/>
              </a:rPr>
              <a:t>subject</a:t>
            </a:r>
            <a:r>
              <a:rPr lang="en-US" sz="2000" b="1" i="1" dirty="0">
                <a:solidFill>
                  <a:srgbClr val="0000FF"/>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 homework.`</a:t>
            </a: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795E26"/>
                </a:solidFill>
                <a:latin typeface="Courier New" panose="02070309020205020404" pitchFamily="49" charset="0"/>
                <a:cs typeface="Courier New" panose="02070309020205020404" pitchFamily="49" charset="0"/>
              </a:rPr>
              <a:t>  callback</a:t>
            </a: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0000FF"/>
                </a:solidFill>
                <a:latin typeface="Courier New" panose="02070309020205020404" pitchFamily="49" charset="0"/>
                <a:cs typeface="Courier New" panose="02070309020205020404" pitchFamily="49" charset="0"/>
              </a:rPr>
              <a:t>function</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err="1">
                <a:solidFill>
                  <a:srgbClr val="795E26"/>
                </a:solidFill>
                <a:latin typeface="Courier New" panose="02070309020205020404" pitchFamily="49" charset="0"/>
                <a:cs typeface="Courier New" panose="02070309020205020404" pitchFamily="49" charset="0"/>
              </a:rPr>
              <a:t>alertFinished</a:t>
            </a:r>
            <a:r>
              <a:rPr lang="en-US" sz="2000" b="1" i="1" dirty="0">
                <a:solidFill>
                  <a:srgbClr val="000000"/>
                </a:solidFill>
                <a:latin typeface="Courier New" panose="02070309020205020404" pitchFamily="49" charset="0"/>
                <a:cs typeface="Courier New" panose="02070309020205020404" pitchFamily="49" charset="0"/>
              </a:rPr>
              <a:t>() {</a:t>
            </a:r>
          </a:p>
          <a:p>
            <a:pPr marL="0" indent="0">
              <a:spcAft>
                <a:spcPts val="0"/>
              </a:spcAft>
              <a:buNone/>
            </a:pPr>
            <a:r>
              <a:rPr lang="en-US" sz="2000" b="1" i="1" dirty="0">
                <a:solidFill>
                  <a:srgbClr val="267F99"/>
                </a:solidFill>
                <a:latin typeface="Courier New" panose="02070309020205020404" pitchFamily="49" charset="0"/>
                <a:cs typeface="Courier New" panose="02070309020205020404" pitchFamily="49" charset="0"/>
              </a:rPr>
              <a:t>  </a:t>
            </a:r>
            <a:r>
              <a:rPr lang="en-US" sz="2000" b="1" i="1" dirty="0" err="1">
                <a:solidFill>
                  <a:srgbClr val="267F99"/>
                </a:solidFill>
                <a:latin typeface="Courier New" panose="02070309020205020404" pitchFamily="49" charset="0"/>
                <a:cs typeface="Courier New" panose="02070309020205020404" pitchFamily="49" charset="0"/>
              </a:rPr>
              <a:t>console</a:t>
            </a:r>
            <a:r>
              <a:rPr lang="en-US" sz="2000" b="1" i="1" dirty="0" err="1">
                <a:solidFill>
                  <a:srgbClr val="000000"/>
                </a:solidFill>
                <a:latin typeface="Courier New" panose="02070309020205020404" pitchFamily="49" charset="0"/>
                <a:cs typeface="Courier New" panose="02070309020205020404" pitchFamily="49" charset="0"/>
              </a:rPr>
              <a:t>.</a:t>
            </a:r>
            <a:r>
              <a:rPr lang="en-US" sz="2000" b="1" i="1" dirty="0" err="1">
                <a:solidFill>
                  <a:srgbClr val="795E26"/>
                </a:solidFill>
                <a:latin typeface="Courier New" panose="02070309020205020404" pitchFamily="49" charset="0"/>
                <a:cs typeface="Courier New" panose="02070309020205020404" pitchFamily="49" charset="0"/>
              </a:rPr>
              <a:t>log</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'Finished my homework'</a:t>
            </a: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a:solidFill>
                  <a:srgbClr val="000000"/>
                </a:solidFill>
                <a:latin typeface="Courier New" panose="02070309020205020404" pitchFamily="49" charset="0"/>
                <a:cs typeface="Courier New" panose="02070309020205020404" pitchFamily="49" charset="0"/>
              </a:rPr>
              <a:t>}</a:t>
            </a:r>
          </a:p>
          <a:p>
            <a:pPr marL="0" indent="0">
              <a:spcAft>
                <a:spcPts val="0"/>
              </a:spcAft>
              <a:buNone/>
            </a:pPr>
            <a:r>
              <a:rPr lang="en-US" sz="2000" b="1" i="1" dirty="0" err="1">
                <a:solidFill>
                  <a:srgbClr val="795E26"/>
                </a:solidFill>
                <a:latin typeface="Courier New" panose="02070309020205020404" pitchFamily="49" charset="0"/>
                <a:cs typeface="Courier New" panose="02070309020205020404" pitchFamily="49" charset="0"/>
              </a:rPr>
              <a:t>doHomework</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A31515"/>
                </a:solidFill>
                <a:latin typeface="Courier New" panose="02070309020205020404" pitchFamily="49" charset="0"/>
                <a:cs typeface="Courier New" panose="02070309020205020404" pitchFamily="49" charset="0"/>
              </a:rPr>
              <a:t>'math'</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err="1">
                <a:solidFill>
                  <a:srgbClr val="001080"/>
                </a:solidFill>
                <a:latin typeface="Courier New" panose="02070309020205020404" pitchFamily="49" charset="0"/>
                <a:cs typeface="Courier New" panose="02070309020205020404" pitchFamily="49" charset="0"/>
              </a:rPr>
              <a:t>alertFinished</a:t>
            </a:r>
            <a:r>
              <a:rPr lang="en-US" sz="2000" b="1" i="1" dirty="0">
                <a:solidFill>
                  <a:srgbClr val="000000"/>
                </a:solidFill>
                <a:latin typeface="Courier New" panose="02070309020205020404" pitchFamily="49" charset="0"/>
                <a:cs typeface="Courier New" panose="02070309020205020404" pitchFamily="49" charset="0"/>
              </a:rPr>
              <a:t>);</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19</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a Callback Function?</a:t>
            </a:r>
          </a:p>
        </p:txBody>
      </p:sp>
    </p:spTree>
    <p:extLst>
      <p:ext uri="{BB962C8B-B14F-4D97-AF65-F5344CB8AC3E}">
        <p14:creationId xmlns:p14="http://schemas.microsoft.com/office/powerpoint/2010/main" val="391903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Patrick Hill</a:t>
            </a:r>
          </a:p>
          <a:p>
            <a:r>
              <a:rPr lang="en-US" dirty="0">
                <a:latin typeface="Verdana" panose="020B0604030504040204" pitchFamily="34" charset="0"/>
                <a:ea typeface="Verdana" panose="020B0604030504040204" pitchFamily="34" charset="0"/>
                <a:cs typeface="Verdana" panose="020B0604030504040204" pitchFamily="34" charset="0"/>
              </a:rPr>
              <a:t>Adjunct Professor</a:t>
            </a:r>
            <a:br>
              <a:rPr lang="en-US" dirty="0">
                <a:latin typeface="Verdana" panose="020B0604030504040204" pitchFamily="34" charset="0"/>
                <a:ea typeface="Verdana" panose="020B0604030504040204" pitchFamily="34" charset="0"/>
                <a:cs typeface="Verdana" panose="020B0604030504040204" pitchFamily="34" charset="0"/>
              </a:rPr>
            </a:br>
            <a:r>
              <a:rPr lang="en-US" dirty="0">
                <a:latin typeface="Verdana" panose="020B0604030504040204" pitchFamily="34" charset="0"/>
                <a:ea typeface="Verdana" panose="020B0604030504040204" pitchFamily="34" charset="0"/>
                <a:cs typeface="Verdana" panose="020B0604030504040204" pitchFamily="34" charset="0"/>
              </a:rPr>
              <a:t>Computer Science Department</a:t>
            </a:r>
          </a:p>
          <a:p>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Patrick.Hill@stevens.edu</a:t>
            </a:r>
            <a:endParaRPr lang="en-US" dirty="0">
              <a:solidFill>
                <a:srgbClr val="AB263D"/>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99697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Callbacks are the most basic and simplest form of managing asynchronous operations in JavaScript, but come with a number of difficulties.</a:t>
            </a:r>
          </a:p>
          <a:p>
            <a:pPr lvl="1"/>
            <a:r>
              <a:rPr lang="en-US" sz="2000" dirty="0">
                <a:latin typeface="Verdana" panose="020B0604030504040204" pitchFamily="34" charset="0"/>
                <a:ea typeface="Verdana" panose="020B0604030504040204" pitchFamily="34" charset="0"/>
                <a:cs typeface="Verdana" panose="020B0604030504040204" pitchFamily="34" charset="0"/>
              </a:rPr>
              <a:t>Code becomes unreadable; you end up with code that goes deep and ends in the middle of your file, rather than code that runs as we’re used to (top to bottom).</a:t>
            </a:r>
          </a:p>
          <a:p>
            <a:pPr lvl="1"/>
            <a:r>
              <a:rPr lang="en-US" sz="2000" dirty="0">
                <a:latin typeface="Verdana" panose="020B0604030504040204" pitchFamily="34" charset="0"/>
                <a:ea typeface="Verdana" panose="020B0604030504040204" pitchFamily="34" charset="0"/>
                <a:cs typeface="Verdana" panose="020B0604030504040204" pitchFamily="34" charset="0"/>
              </a:rPr>
              <a:t>Handling errors becomes intensely confusing, as you have to check for them at the start of every callback.</a:t>
            </a:r>
          </a:p>
          <a:p>
            <a:pPr lvl="1"/>
            <a:r>
              <a:rPr lang="en-US" sz="2000" dirty="0">
                <a:latin typeface="Verdana" panose="020B0604030504040204" pitchFamily="34" charset="0"/>
                <a:ea typeface="Verdana" panose="020B0604030504040204" pitchFamily="34" charset="0"/>
                <a:cs typeface="Verdana" panose="020B0604030504040204" pitchFamily="34" charset="0"/>
              </a:rPr>
              <a:t>Callback Hell</a:t>
            </a:r>
          </a:p>
          <a:p>
            <a:pPr lvl="1"/>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200" dirty="0">
                <a:latin typeface="Verdana" panose="020B0604030504040204" pitchFamily="34" charset="0"/>
                <a:ea typeface="Verdana" panose="020B0604030504040204" pitchFamily="34" charset="0"/>
                <a:cs typeface="Verdana" panose="020B0604030504040204" pitchFamily="34" charset="0"/>
              </a:rPr>
              <a:t>We will be taking a look at some examples of using callbacks in our lecture code.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20</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Things to Note</a:t>
            </a:r>
          </a:p>
        </p:txBody>
      </p:sp>
    </p:spTree>
    <p:extLst>
      <p:ext uri="{BB962C8B-B14F-4D97-AF65-F5344CB8AC3E}">
        <p14:creationId xmlns:p14="http://schemas.microsoft.com/office/powerpoint/2010/main" val="3817808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21</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Callback Hell</a:t>
            </a:r>
          </a:p>
        </p:txBody>
      </p:sp>
      <p:pic>
        <p:nvPicPr>
          <p:cNvPr id="5" name="Picture 4">
            <a:extLst>
              <a:ext uri="{FF2B5EF4-FFF2-40B4-BE49-F238E27FC236}">
                <a16:creationId xmlns:a16="http://schemas.microsoft.com/office/drawing/2014/main" id="{51F6677A-1E94-4043-9A5C-1A7AF3E04B3F}"/>
              </a:ext>
            </a:extLst>
          </p:cNvPr>
          <p:cNvPicPr>
            <a:picLocks noChangeAspect="1"/>
          </p:cNvPicPr>
          <p:nvPr/>
        </p:nvPicPr>
        <p:blipFill>
          <a:blip r:embed="rId2"/>
          <a:stretch>
            <a:fillRect/>
          </a:stretch>
        </p:blipFill>
        <p:spPr>
          <a:xfrm>
            <a:off x="1228280" y="1151003"/>
            <a:ext cx="9732264" cy="5181092"/>
          </a:xfrm>
          <a:prstGeom prst="rect">
            <a:avLst/>
          </a:prstGeom>
        </p:spPr>
      </p:pic>
    </p:spTree>
    <p:extLst>
      <p:ext uri="{BB962C8B-B14F-4D97-AF65-F5344CB8AC3E}">
        <p14:creationId xmlns:p14="http://schemas.microsoft.com/office/powerpoint/2010/main" val="413310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22</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Example 1: Reading Files With Callbacks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196521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are going to look at a node script that will perform the following chain of events:</a:t>
            </a:r>
          </a:p>
          <a:p>
            <a:pPr marL="544068" lvl="1" indent="-342900">
              <a:buFont typeface="+mj-lt"/>
              <a:buAutoNum type="arabicPeriod"/>
            </a:pPr>
            <a:r>
              <a:rPr lang="en-US" sz="1800" dirty="0">
                <a:latin typeface="Verdana" panose="020B0604030504040204" pitchFamily="34" charset="0"/>
                <a:ea typeface="Verdana" panose="020B0604030504040204" pitchFamily="34" charset="0"/>
                <a:cs typeface="Verdana" panose="020B0604030504040204" pitchFamily="34" charset="0"/>
              </a:rPr>
              <a:t>It will use prompt to ask the user for the name of a file to open.</a:t>
            </a:r>
          </a:p>
          <a:p>
            <a:pPr marL="544068" lvl="1" indent="-342900">
              <a:buFont typeface="+mj-lt"/>
              <a:buAutoNum type="arabicPeriod"/>
            </a:pPr>
            <a:r>
              <a:rPr lang="en-US" sz="1800" dirty="0">
                <a:latin typeface="Verdana" panose="020B0604030504040204" pitchFamily="34" charset="0"/>
                <a:ea typeface="Verdana" panose="020B0604030504040204" pitchFamily="34" charset="0"/>
                <a:cs typeface="Verdana" panose="020B0604030504040204" pitchFamily="34" charset="0"/>
              </a:rPr>
              <a:t>Once that is complete, it will read the file.</a:t>
            </a:r>
          </a:p>
          <a:p>
            <a:pPr marL="544068" lvl="1" indent="-342900">
              <a:buFont typeface="+mj-lt"/>
              <a:buAutoNum type="arabicPeriod"/>
            </a:pPr>
            <a:r>
              <a:rPr lang="en-US" sz="1800" dirty="0">
                <a:latin typeface="Verdana" panose="020B0604030504040204" pitchFamily="34" charset="0"/>
                <a:ea typeface="Verdana" panose="020B0604030504040204" pitchFamily="34" charset="0"/>
                <a:cs typeface="Verdana" panose="020B0604030504040204" pitchFamily="34" charset="0"/>
              </a:rPr>
              <a:t>Once that is complete, it will reverse the content of the file.</a:t>
            </a:r>
          </a:p>
          <a:p>
            <a:pPr marL="544068" lvl="1" indent="-342900">
              <a:buFont typeface="+mj-lt"/>
              <a:buAutoNum type="arabicPeriod"/>
            </a:pPr>
            <a:r>
              <a:rPr lang="en-US" sz="1800" dirty="0">
                <a:latin typeface="Verdana" panose="020B0604030504040204" pitchFamily="34" charset="0"/>
                <a:ea typeface="Verdana" panose="020B0604030504040204" pitchFamily="34" charset="0"/>
                <a:cs typeface="Verdana" panose="020B0604030504040204" pitchFamily="34" charset="0"/>
              </a:rPr>
              <a:t>Once that is complete, it will save the file again</a:t>
            </a:r>
            <a:r>
              <a:rPr lang="en-US" sz="2000" dirty="0">
                <a:latin typeface="Verdana" panose="020B0604030504040204" pitchFamily="34" charset="0"/>
                <a:ea typeface="Verdana" panose="020B0604030504040204" pitchFamily="34" charset="0"/>
                <a:cs typeface="Verdana" panose="020B0604030504040204" pitchFamily="34" charset="0"/>
              </a:rPr>
              <a:t>.</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23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Our Goal</a:t>
            </a:r>
          </a:p>
        </p:txBody>
      </p:sp>
    </p:spTree>
    <p:extLst>
      <p:ext uri="{BB962C8B-B14F-4D97-AF65-F5344CB8AC3E}">
        <p14:creationId xmlns:p14="http://schemas.microsoft.com/office/powerpoint/2010/main" val="352784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24</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Promises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408221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fontAlgn="base">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Promises</a:t>
            </a:r>
            <a:r>
              <a:rPr lang="en-US" sz="2000" dirty="0">
                <a:latin typeface="Verdana" panose="020B0604030504040204" pitchFamily="34" charset="0"/>
                <a:ea typeface="Verdana" panose="020B0604030504040204" pitchFamily="34" charset="0"/>
                <a:cs typeface="Verdana" panose="020B0604030504040204" pitchFamily="34" charset="0"/>
              </a:rPr>
              <a:t> are used to handle asynchronous operations in JavaScript. They are easy to manage when dealing with multiple asynchronous operations where callbacks can create callback hell leading to unmanageable code. </a:t>
            </a:r>
          </a:p>
          <a:p>
            <a:pPr marL="0" indent="0" fontAlgn="base">
              <a:buNone/>
            </a:pPr>
            <a:r>
              <a:rPr lang="en-US" sz="2000" dirty="0">
                <a:latin typeface="Verdana" panose="020B0604030504040204" pitchFamily="34" charset="0"/>
                <a:ea typeface="Verdana" panose="020B0604030504040204" pitchFamily="34" charset="0"/>
                <a:cs typeface="Verdana" panose="020B0604030504040204" pitchFamily="34" charset="0"/>
              </a:rPr>
              <a:t>Prior to promises events and callback functions were used but they had limited functionalities and created unmanageable code.</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Multiple callback functions would create callback hell that leads to unmanageable code.</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Events were not good at handling asynchronous operations.</a:t>
            </a:r>
          </a:p>
          <a:p>
            <a:pPr marL="0" indent="0" fontAlgn="base">
              <a:buNone/>
            </a:pPr>
            <a:r>
              <a:rPr lang="en-US" sz="2000" dirty="0">
                <a:latin typeface="Verdana" panose="020B0604030504040204" pitchFamily="34" charset="0"/>
                <a:ea typeface="Verdana" panose="020B0604030504040204" pitchFamily="34" charset="0"/>
                <a:cs typeface="Verdana" panose="020B0604030504040204" pitchFamily="34" charset="0"/>
              </a:rPr>
              <a:t>Promises are the ideal choice for handling asynchronous operations in the simplest manner. They can handle multiple asynchronous operations easily and provide better error handling than callbacks and events.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a Promise?</a:t>
            </a:r>
          </a:p>
        </p:txBody>
      </p:sp>
    </p:spTree>
    <p:extLst>
      <p:ext uri="{BB962C8B-B14F-4D97-AF65-F5344CB8AC3E}">
        <p14:creationId xmlns:p14="http://schemas.microsoft.com/office/powerpoint/2010/main" val="2600866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fontAlgn="base">
              <a:buNone/>
            </a:pPr>
            <a:r>
              <a:rPr lang="en-US" sz="2000" b="1" dirty="0">
                <a:latin typeface="Verdana" panose="020B0604030504040204" pitchFamily="34" charset="0"/>
                <a:ea typeface="Verdana" panose="020B0604030504040204" pitchFamily="34" charset="0"/>
                <a:cs typeface="Verdana" panose="020B0604030504040204" pitchFamily="34" charset="0"/>
              </a:rPr>
              <a:t>Benefits of Promises</a:t>
            </a:r>
            <a:endParaRPr lang="en-US" sz="2000" dirty="0">
              <a:latin typeface="Verdana" panose="020B0604030504040204" pitchFamily="34" charset="0"/>
              <a:ea typeface="Verdana" panose="020B0604030504040204" pitchFamily="34" charset="0"/>
              <a:cs typeface="Verdana" panose="020B0604030504040204" pitchFamily="34" charset="0"/>
            </a:endParaRP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Improves Code Readability</a:t>
            </a: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Better handling of asynchronous operations</a:t>
            </a: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Better flow of control definition in asynchronous logic</a:t>
            </a: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Better Error Handling</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Benefits of Promises</a:t>
            </a:r>
          </a:p>
        </p:txBody>
      </p:sp>
    </p:spTree>
    <p:extLst>
      <p:ext uri="{BB962C8B-B14F-4D97-AF65-F5344CB8AC3E}">
        <p14:creationId xmlns:p14="http://schemas.microsoft.com/office/powerpoint/2010/main" val="256337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fontAlgn="base">
              <a:buNone/>
            </a:pPr>
            <a:r>
              <a:rPr lang="en-US" sz="2000" b="1" dirty="0">
                <a:latin typeface="Verdana" panose="020B0604030504040204" pitchFamily="34" charset="0"/>
                <a:ea typeface="Verdana" panose="020B0604030504040204" pitchFamily="34" charset="0"/>
                <a:cs typeface="Verdana" panose="020B0604030504040204" pitchFamily="34" charset="0"/>
              </a:rPr>
              <a:t>Benefits of Promises</a:t>
            </a:r>
            <a:endParaRPr lang="en-US" sz="2000" dirty="0">
              <a:latin typeface="Verdana" panose="020B0604030504040204" pitchFamily="34" charset="0"/>
              <a:ea typeface="Verdana" panose="020B0604030504040204" pitchFamily="34" charset="0"/>
              <a:cs typeface="Verdana" panose="020B0604030504040204" pitchFamily="34" charset="0"/>
            </a:endParaRP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Improves Code Readability</a:t>
            </a: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Better handling of asynchronous operations</a:t>
            </a: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Better flow of control definition in asynchronous logic</a:t>
            </a:r>
          </a:p>
          <a:p>
            <a:pPr lvl="1" fontAlgn="base"/>
            <a:r>
              <a:rPr lang="en-US" sz="1800" dirty="0">
                <a:latin typeface="Verdana" panose="020B0604030504040204" pitchFamily="34" charset="0"/>
                <a:ea typeface="Verdana" panose="020B0604030504040204" pitchFamily="34" charset="0"/>
                <a:cs typeface="Verdana" panose="020B0604030504040204" pitchFamily="34" charset="0"/>
              </a:rPr>
              <a:t>Better Error Handling</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Benefits of Promises</a:t>
            </a:r>
          </a:p>
        </p:txBody>
      </p:sp>
    </p:spTree>
    <p:extLst>
      <p:ext uri="{BB962C8B-B14F-4D97-AF65-F5344CB8AC3E}">
        <p14:creationId xmlns:p14="http://schemas.microsoft.com/office/powerpoint/2010/main" val="338280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Promises allow us to write code that resembles synchronous code in how it is syntactically written, while actually writing powerful and complex asynchronous code!</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For example, promise based code:</a:t>
            </a:r>
          </a:p>
          <a:p>
            <a:pPr lvl="1"/>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https://github.com/stevens-cs546-cs554/CS-546/blob/master/lecture_03/code/promises/app.js</a:t>
            </a:r>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US" sz="2200" dirty="0">
                <a:latin typeface="Verdana" panose="020B0604030504040204" pitchFamily="34" charset="0"/>
                <a:ea typeface="Verdana" panose="020B0604030504040204" pitchFamily="34" charset="0"/>
                <a:cs typeface="Verdana" panose="020B0604030504040204" pitchFamily="34" charset="0"/>
              </a:rPr>
              <a:t>Is much easier to follow compared to callback-based code:</a:t>
            </a:r>
          </a:p>
          <a:p>
            <a:pPr lvl="1"/>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https://github.com/stevens-cs546-cs554/CS-546/blob/master/lecture_03/code/callbacks/app.js</a:t>
            </a:r>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US" sz="2200" dirty="0">
                <a:latin typeface="Verdana" panose="020B0604030504040204" pitchFamily="34" charset="0"/>
                <a:ea typeface="Verdana" panose="020B0604030504040204" pitchFamily="34" charset="0"/>
                <a:cs typeface="Verdana" panose="020B0604030504040204" pitchFamily="34" charset="0"/>
              </a:rPr>
              <a:t>It is a cleaner way of performing asynchronous operations, rather than infinitely nesting callbacks, which causes for easier development.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Why Are They Useful?</a:t>
            </a:r>
          </a:p>
        </p:txBody>
      </p:sp>
    </p:spTree>
    <p:extLst>
      <p:ext uri="{BB962C8B-B14F-4D97-AF65-F5344CB8AC3E}">
        <p14:creationId xmlns:p14="http://schemas.microsoft.com/office/powerpoint/2010/main" val="17090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fontAlgn="base">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 Promise has three states</a:t>
            </a:r>
            <a:r>
              <a:rPr lang="en-US" sz="2000" b="1" dirty="0">
                <a:latin typeface="Verdana" panose="020B0604030504040204" pitchFamily="34" charset="0"/>
                <a:ea typeface="Verdana" panose="020B0604030504040204" pitchFamily="34" charset="0"/>
                <a:cs typeface="Verdana" panose="020B0604030504040204" pitchFamily="34" charset="0"/>
              </a:rPr>
              <a:t>:</a:t>
            </a:r>
            <a:endParaRPr lang="en-US" sz="2000" dirty="0">
              <a:latin typeface="Verdana" panose="020B0604030504040204" pitchFamily="34" charset="0"/>
              <a:ea typeface="Verdana" panose="020B0604030504040204" pitchFamily="34" charset="0"/>
              <a:cs typeface="Verdana" panose="020B0604030504040204" pitchFamily="34" charset="0"/>
            </a:endParaRPr>
          </a:p>
          <a:p>
            <a:pPr lvl="1" fontAlgn="base"/>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fulfilled</a:t>
            </a:r>
            <a:r>
              <a:rPr lang="en-US" sz="1800" dirty="0">
                <a:latin typeface="Verdana" panose="020B0604030504040204" pitchFamily="34" charset="0"/>
                <a:ea typeface="Verdana" panose="020B0604030504040204" pitchFamily="34" charset="0"/>
                <a:cs typeface="Verdana" panose="020B0604030504040204" pitchFamily="34" charset="0"/>
              </a:rPr>
              <a:t>: Action related to the promise succeeded.</a:t>
            </a:r>
          </a:p>
          <a:p>
            <a:pPr lvl="1" fontAlgn="base"/>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rejected</a:t>
            </a:r>
            <a:r>
              <a:rPr lang="en-US" sz="1800" dirty="0">
                <a:latin typeface="Verdana" panose="020B0604030504040204" pitchFamily="34" charset="0"/>
                <a:ea typeface="Verdana" panose="020B0604030504040204" pitchFamily="34" charset="0"/>
                <a:cs typeface="Verdana" panose="020B0604030504040204" pitchFamily="34" charset="0"/>
              </a:rPr>
              <a:t>: Action related to the promise failed.</a:t>
            </a:r>
          </a:p>
          <a:p>
            <a:pPr lvl="1" fontAlgn="base"/>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pending</a:t>
            </a:r>
            <a:r>
              <a:rPr lang="en-US" sz="1800" dirty="0">
                <a:latin typeface="Verdana" panose="020B0604030504040204" pitchFamily="34" charset="0"/>
                <a:ea typeface="Verdana" panose="020B0604030504040204" pitchFamily="34" charset="0"/>
                <a:cs typeface="Verdana" panose="020B0604030504040204" pitchFamily="34" charset="0"/>
              </a:rPr>
              <a:t>: Promise is still pending i.e. not fulfilled or rejected yet.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29</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States of Promises</a:t>
            </a:r>
          </a:p>
        </p:txBody>
      </p:sp>
    </p:spTree>
    <p:extLst>
      <p:ext uri="{BB962C8B-B14F-4D97-AF65-F5344CB8AC3E}">
        <p14:creationId xmlns:p14="http://schemas.microsoft.com/office/powerpoint/2010/main" val="1523372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What is Asynchronous Code?</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550876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Promises have a property on them called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then</a:t>
            </a:r>
            <a:r>
              <a:rPr lang="en-US" sz="2000"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then</a:t>
            </a:r>
            <a:r>
              <a:rPr lang="en-US" sz="2000" dirty="0">
                <a:latin typeface="Verdana" panose="020B0604030504040204" pitchFamily="34" charset="0"/>
                <a:ea typeface="Verdana" panose="020B0604030504040204" pitchFamily="34" charset="0"/>
                <a:cs typeface="Verdana" panose="020B0604030504040204" pitchFamily="34" charset="0"/>
              </a:rPr>
              <a:t> is a function that takes 1 to 2 parameters: one necessary callback to handle a successful case that will receive the resulting data, and one optional callback for handling errors.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When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then</a:t>
            </a:r>
            <a:r>
              <a:rPr lang="en-US" sz="2000" dirty="0">
                <a:latin typeface="Verdana" panose="020B0604030504040204" pitchFamily="34" charset="0"/>
                <a:ea typeface="Verdana" panose="020B0604030504040204" pitchFamily="34" charset="0"/>
                <a:cs typeface="Verdana" panose="020B0604030504040204" pitchFamily="34" charset="0"/>
              </a:rPr>
              <a:t> is run, it returns </a:t>
            </a:r>
            <a:r>
              <a:rPr lang="en-US" sz="2000" b="1" dirty="0">
                <a:latin typeface="Verdana" panose="020B0604030504040204" pitchFamily="34" charset="0"/>
                <a:ea typeface="Verdana" panose="020B0604030504040204" pitchFamily="34" charset="0"/>
                <a:cs typeface="Verdana" panose="020B0604030504040204" pitchFamily="34" charset="0"/>
              </a:rPr>
              <a:t>another promise</a:t>
            </a:r>
            <a:r>
              <a:rPr lang="en-US" sz="2000"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new promise will return the result from the callback run from the first promise! This allows you to keep chaining asynchronous operations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30</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Using Promises</a:t>
            </a:r>
          </a:p>
        </p:txBody>
      </p:sp>
    </p:spTree>
    <p:extLst>
      <p:ext uri="{BB962C8B-B14F-4D97-AF65-F5344CB8AC3E}">
        <p14:creationId xmlns:p14="http://schemas.microsoft.com/office/powerpoint/2010/main" val="4134669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47" y="1046732"/>
            <a:ext cx="4927317"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Let’s look at creating a consuming a promise: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31</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Using Promises</a:t>
            </a:r>
          </a:p>
        </p:txBody>
      </p:sp>
      <p:sp>
        <p:nvSpPr>
          <p:cNvPr id="5" name="TextBox 4">
            <a:extLst>
              <a:ext uri="{FF2B5EF4-FFF2-40B4-BE49-F238E27FC236}">
                <a16:creationId xmlns:a16="http://schemas.microsoft.com/office/drawing/2014/main" id="{0072AEA7-CDA2-AD43-982D-C5C489E2E800}"/>
              </a:ext>
            </a:extLst>
          </p:cNvPr>
          <p:cNvSpPr txBox="1"/>
          <p:nvPr/>
        </p:nvSpPr>
        <p:spPr>
          <a:xfrm>
            <a:off x="5151863" y="1046732"/>
            <a:ext cx="6812415" cy="5693866"/>
          </a:xfrm>
          <a:prstGeom prst="rect">
            <a:avLst/>
          </a:prstGeom>
          <a:noFill/>
        </p:spPr>
        <p:txBody>
          <a:bodyPr wrap="square" rtlCol="0">
            <a:spAutoFit/>
          </a:bodyPr>
          <a:lstStyle/>
          <a:p>
            <a:r>
              <a:rPr lang="en-US" sz="1400" b="1" i="1" dirty="0">
                <a:solidFill>
                  <a:srgbClr val="0000FF"/>
                </a:solidFill>
                <a:latin typeface="Courier New" panose="02070309020205020404" pitchFamily="49" charset="0"/>
                <a:cs typeface="Courier New" panose="02070309020205020404" pitchFamily="49" charset="0"/>
              </a:rPr>
              <a:t>let</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001080"/>
                </a:solidFill>
                <a:latin typeface="Courier New" panose="02070309020205020404" pitchFamily="49" charset="0"/>
                <a:cs typeface="Courier New" panose="02070309020205020404" pitchFamily="49" charset="0"/>
              </a:rPr>
              <a:t>isMomHappy</a:t>
            </a:r>
            <a:r>
              <a:rPr lang="en-US" sz="1400" b="1" i="1" dirty="0">
                <a:solidFill>
                  <a:srgbClr val="000000"/>
                </a:solidFill>
                <a:latin typeface="Courier New" panose="02070309020205020404" pitchFamily="49" charset="0"/>
                <a:cs typeface="Courier New" panose="02070309020205020404" pitchFamily="49" charset="0"/>
              </a:rPr>
              <a:t> = </a:t>
            </a:r>
            <a:r>
              <a:rPr lang="en-US" sz="1400" b="1" i="1" dirty="0">
                <a:solidFill>
                  <a:srgbClr val="0000FF"/>
                </a:solidFill>
                <a:latin typeface="Courier New" panose="02070309020205020404" pitchFamily="49" charset="0"/>
                <a:cs typeface="Courier New" panose="02070309020205020404" pitchFamily="49" charset="0"/>
              </a:rPr>
              <a:t>false</a:t>
            </a:r>
            <a:r>
              <a:rPr lang="en-US" sz="1400" b="1" i="1" dirty="0">
                <a:solidFill>
                  <a:srgbClr val="000000"/>
                </a:solidFill>
                <a:latin typeface="Courier New" panose="02070309020205020404" pitchFamily="49" charset="0"/>
                <a:cs typeface="Courier New" panose="02070309020205020404" pitchFamily="49" charset="0"/>
              </a:rPr>
              <a:t>;</a:t>
            </a:r>
          </a:p>
          <a:p>
            <a:br>
              <a:rPr lang="en-US" sz="1400" b="1" i="1" dirty="0">
                <a:solidFill>
                  <a:srgbClr val="000000"/>
                </a:solidFill>
                <a:latin typeface="Courier New" panose="02070309020205020404" pitchFamily="49" charset="0"/>
                <a:cs typeface="Courier New" panose="02070309020205020404" pitchFamily="49" charset="0"/>
              </a:rPr>
            </a:br>
            <a:r>
              <a:rPr lang="en-US" sz="1400" b="1" i="1" dirty="0">
                <a:solidFill>
                  <a:srgbClr val="008000"/>
                </a:solidFill>
                <a:latin typeface="Courier New" panose="02070309020205020404" pitchFamily="49" charset="0"/>
                <a:cs typeface="Courier New" panose="02070309020205020404" pitchFamily="49" charset="0"/>
              </a:rPr>
              <a:t>// Define the Promise</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FF"/>
                </a:solidFill>
                <a:latin typeface="Courier New" panose="02070309020205020404" pitchFamily="49" charset="0"/>
                <a:cs typeface="Courier New" panose="02070309020205020404" pitchFamily="49" charset="0"/>
              </a:rPr>
              <a:t>let</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001080"/>
                </a:solidFill>
                <a:latin typeface="Courier New" panose="02070309020205020404" pitchFamily="49" charset="0"/>
                <a:cs typeface="Courier New" panose="02070309020205020404" pitchFamily="49" charset="0"/>
              </a:rPr>
              <a:t>willIGetNewPhone</a:t>
            </a:r>
            <a:r>
              <a:rPr lang="en-US" sz="1400" b="1" i="1" dirty="0">
                <a:solidFill>
                  <a:srgbClr val="000000"/>
                </a:solidFill>
                <a:latin typeface="Courier New" panose="02070309020205020404" pitchFamily="49" charset="0"/>
                <a:cs typeface="Courier New" panose="02070309020205020404" pitchFamily="49" charset="0"/>
              </a:rPr>
              <a:t> = </a:t>
            </a:r>
            <a:r>
              <a:rPr lang="en-US" sz="1400" b="1" i="1" dirty="0">
                <a:solidFill>
                  <a:srgbClr val="0000FF"/>
                </a:solidFill>
                <a:latin typeface="Courier New" panose="02070309020205020404" pitchFamily="49" charset="0"/>
                <a:cs typeface="Courier New" panose="02070309020205020404" pitchFamily="49" charset="0"/>
              </a:rPr>
              <a:t>new</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267F99"/>
                </a:solidFill>
                <a:latin typeface="Courier New" panose="02070309020205020404" pitchFamily="49" charset="0"/>
                <a:cs typeface="Courier New" panose="02070309020205020404" pitchFamily="49" charset="0"/>
              </a:rPr>
              <a:t>Promise</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00FF"/>
                </a:solidFill>
                <a:latin typeface="Courier New" panose="02070309020205020404" pitchFamily="49" charset="0"/>
                <a:cs typeface="Courier New" panose="02070309020205020404" pitchFamily="49" charset="0"/>
              </a:rPr>
              <a:t>function</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resolve</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reject</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AF00DB"/>
                </a:solidFill>
                <a:latin typeface="Courier New" panose="02070309020205020404" pitchFamily="49" charset="0"/>
                <a:cs typeface="Courier New" panose="02070309020205020404" pitchFamily="49" charset="0"/>
              </a:rPr>
              <a:t>  if</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001080"/>
                </a:solidFill>
                <a:latin typeface="Courier New" panose="02070309020205020404" pitchFamily="49" charset="0"/>
                <a:cs typeface="Courier New" panose="02070309020205020404" pitchFamily="49" charset="0"/>
              </a:rPr>
              <a:t>isMomHappy</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FF"/>
                </a:solidFill>
                <a:latin typeface="Courier New" panose="02070309020205020404" pitchFamily="49" charset="0"/>
                <a:cs typeface="Courier New" panose="02070309020205020404" pitchFamily="49" charset="0"/>
              </a:rPr>
              <a:t>    var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phone</a:t>
            </a:r>
            <a:r>
              <a:rPr lang="en-US" sz="1400" b="1" i="1" dirty="0">
                <a:solidFill>
                  <a:srgbClr val="000000"/>
                </a:solidFill>
                <a:latin typeface="Courier New" panose="02070309020205020404" pitchFamily="49" charset="0"/>
                <a:cs typeface="Courier New" panose="02070309020205020404" pitchFamily="49" charset="0"/>
              </a:rPr>
              <a:t> = {</a:t>
            </a:r>
          </a:p>
          <a:p>
            <a:r>
              <a:rPr lang="en-US" sz="1400" b="1" i="1" dirty="0">
                <a:solidFill>
                  <a:srgbClr val="001080"/>
                </a:solidFill>
                <a:latin typeface="Courier New" panose="02070309020205020404" pitchFamily="49" charset="0"/>
                <a:cs typeface="Courier New" panose="02070309020205020404" pitchFamily="49" charset="0"/>
              </a:rPr>
              <a:t>        brand:</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31515"/>
                </a:solidFill>
                <a:latin typeface="Courier New" panose="02070309020205020404" pitchFamily="49" charset="0"/>
                <a:cs typeface="Courier New" panose="02070309020205020404" pitchFamily="49" charset="0"/>
              </a:rPr>
              <a:t>'Samsung’</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1080"/>
                </a:solidFill>
                <a:latin typeface="Courier New" panose="02070309020205020404" pitchFamily="49" charset="0"/>
                <a:cs typeface="Courier New" panose="02070309020205020404" pitchFamily="49" charset="0"/>
              </a:rPr>
              <a:t>        color: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31515"/>
                </a:solidFill>
                <a:latin typeface="Courier New" panose="02070309020205020404" pitchFamily="49" charset="0"/>
                <a:cs typeface="Courier New" panose="02070309020205020404" pitchFamily="49" charset="0"/>
              </a:rPr>
              <a:t>'black’</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    };</a:t>
            </a:r>
            <a:endParaRPr lang="en-US" sz="1400" b="1" i="1" dirty="0">
              <a:solidFill>
                <a:srgbClr val="795E26"/>
              </a:solidFill>
              <a:latin typeface="Courier New" panose="02070309020205020404" pitchFamily="49" charset="0"/>
              <a:cs typeface="Courier New" panose="02070309020205020404" pitchFamily="49" charset="0"/>
            </a:endParaRPr>
          </a:p>
          <a:p>
            <a:r>
              <a:rPr lang="en-US" sz="1400" b="1" i="1" dirty="0">
                <a:solidFill>
                  <a:srgbClr val="795E26"/>
                </a:solidFill>
                <a:latin typeface="Courier New" panose="02070309020205020404" pitchFamily="49" charset="0"/>
                <a:cs typeface="Courier New" panose="02070309020205020404" pitchFamily="49" charset="0"/>
              </a:rPr>
              <a:t>  resolve</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phone</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8000"/>
                </a:solidFill>
                <a:latin typeface="Courier New" panose="02070309020205020404" pitchFamily="49" charset="0"/>
                <a:cs typeface="Courier New" panose="02070309020205020404" pitchFamily="49" charset="0"/>
              </a:rPr>
              <a:t>// fulfilled</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F00DB"/>
                </a:solidFill>
                <a:latin typeface="Courier New" panose="02070309020205020404" pitchFamily="49" charset="0"/>
                <a:cs typeface="Courier New" panose="02070309020205020404" pitchFamily="49" charset="0"/>
              </a:rPr>
              <a:t>else</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FF"/>
                </a:solidFill>
                <a:latin typeface="Courier New" panose="02070309020205020404" pitchFamily="49" charset="0"/>
                <a:cs typeface="Courier New" panose="02070309020205020404" pitchFamily="49" charset="0"/>
              </a:rPr>
              <a:t>  var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reason</a:t>
            </a:r>
            <a:r>
              <a:rPr lang="en-US" sz="1400" b="1" i="1" dirty="0">
                <a:solidFill>
                  <a:srgbClr val="000000"/>
                </a:solidFill>
                <a:latin typeface="Courier New" panose="02070309020205020404" pitchFamily="49" charset="0"/>
                <a:cs typeface="Courier New" panose="02070309020205020404" pitchFamily="49" charset="0"/>
              </a:rPr>
              <a:t> = </a:t>
            </a:r>
            <a:r>
              <a:rPr lang="en-US" sz="1400" b="1" i="1" dirty="0">
                <a:solidFill>
                  <a:srgbClr val="0000FF"/>
                </a:solidFill>
                <a:latin typeface="Courier New" panose="02070309020205020404" pitchFamily="49" charset="0"/>
                <a:cs typeface="Courier New" panose="02070309020205020404" pitchFamily="49" charset="0"/>
              </a:rPr>
              <a:t>new</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267F99"/>
                </a:solidFill>
                <a:latin typeface="Courier New" panose="02070309020205020404" pitchFamily="49" charset="0"/>
                <a:cs typeface="Courier New" panose="02070309020205020404" pitchFamily="49" charset="0"/>
              </a:rPr>
              <a:t>Error</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A31515"/>
                </a:solidFill>
                <a:latin typeface="Courier New" panose="02070309020205020404" pitchFamily="49" charset="0"/>
                <a:cs typeface="Courier New" panose="02070309020205020404" pitchFamily="49" charset="0"/>
              </a:rPr>
              <a:t>'mom is not happy’</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795E26"/>
                </a:solidFill>
                <a:latin typeface="Courier New" panose="02070309020205020404" pitchFamily="49" charset="0"/>
                <a:cs typeface="Courier New" panose="02070309020205020404" pitchFamily="49" charset="0"/>
              </a:rPr>
              <a:t>  reject</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reason</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8000"/>
                </a:solidFill>
                <a:latin typeface="Courier New" panose="02070309020205020404" pitchFamily="49" charset="0"/>
                <a:cs typeface="Courier New" panose="02070309020205020404" pitchFamily="49" charset="0"/>
              </a:rPr>
              <a:t>// reject</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0000"/>
                </a:solidFill>
                <a:latin typeface="Courier New" panose="02070309020205020404" pitchFamily="49" charset="0"/>
                <a:cs typeface="Courier New" panose="02070309020205020404" pitchFamily="49" charset="0"/>
              </a:rPr>
              <a:t>});</a:t>
            </a:r>
          </a:p>
          <a:p>
            <a:br>
              <a:rPr lang="en-US" sz="1400" b="1" i="1" dirty="0">
                <a:solidFill>
                  <a:srgbClr val="000000"/>
                </a:solidFill>
                <a:latin typeface="Courier New" panose="02070309020205020404" pitchFamily="49" charset="0"/>
                <a:cs typeface="Courier New" panose="02070309020205020404" pitchFamily="49" charset="0"/>
              </a:rPr>
            </a:br>
            <a:r>
              <a:rPr lang="en-US" sz="1400" b="1" i="1" dirty="0">
                <a:solidFill>
                  <a:srgbClr val="008000"/>
                </a:solidFill>
                <a:latin typeface="Courier New" panose="02070309020205020404" pitchFamily="49" charset="0"/>
                <a:cs typeface="Courier New" panose="02070309020205020404" pitchFamily="49" charset="0"/>
              </a:rPr>
              <a:t>// Consume the Promise</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err="1">
                <a:solidFill>
                  <a:srgbClr val="001080"/>
                </a:solidFill>
                <a:latin typeface="Courier New" panose="02070309020205020404" pitchFamily="49" charset="0"/>
                <a:cs typeface="Courier New" panose="02070309020205020404" pitchFamily="49" charset="0"/>
              </a:rPr>
              <a:t>willIGetNewPhone</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795E26"/>
                </a:solidFill>
                <a:latin typeface="Courier New" panose="02070309020205020404" pitchFamily="49" charset="0"/>
                <a:cs typeface="Courier New" panose="02070309020205020404" pitchFamily="49" charset="0"/>
              </a:rPr>
              <a:t>then</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fulfilled</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00FF"/>
                </a:solidFill>
                <a:latin typeface="Courier New" panose="02070309020205020404" pitchFamily="49" charset="0"/>
                <a:cs typeface="Courier New" panose="02070309020205020404" pitchFamily="49" charset="0"/>
              </a:rPr>
              <a:t>=&gt;</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267F99"/>
                </a:solidFill>
                <a:latin typeface="Courier New" panose="02070309020205020404" pitchFamily="49" charset="0"/>
                <a:cs typeface="Courier New" panose="02070309020205020404" pitchFamily="49" charset="0"/>
              </a:rPr>
              <a:t>    </a:t>
            </a:r>
            <a:r>
              <a:rPr lang="en-US" sz="1400" b="1" i="1" dirty="0" err="1">
                <a:solidFill>
                  <a:srgbClr val="267F99"/>
                </a:solidFill>
                <a:latin typeface="Courier New" panose="02070309020205020404" pitchFamily="49" charset="0"/>
                <a:cs typeface="Courier New" panose="02070309020205020404" pitchFamily="49" charset="0"/>
              </a:rPr>
              <a:t>console</a:t>
            </a:r>
            <a:r>
              <a:rPr lang="en-US" sz="1400" b="1" i="1" dirty="0" err="1">
                <a:solidFill>
                  <a:srgbClr val="000000"/>
                </a:solidFill>
                <a:latin typeface="Courier New" panose="02070309020205020404" pitchFamily="49" charset="0"/>
                <a:cs typeface="Courier New" panose="02070309020205020404" pitchFamily="49" charset="0"/>
              </a:rPr>
              <a:t>.</a:t>
            </a:r>
            <a:r>
              <a:rPr lang="en-US" sz="1400" b="1" i="1" dirty="0" err="1">
                <a:solidFill>
                  <a:srgbClr val="795E26"/>
                </a:solidFill>
                <a:latin typeface="Courier New" panose="02070309020205020404" pitchFamily="49" charset="0"/>
                <a:cs typeface="Courier New" panose="02070309020205020404" pitchFamily="49" charset="0"/>
              </a:rPr>
              <a:t>log</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fulfilled</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795E26"/>
                </a:solidFill>
                <a:latin typeface="Courier New" panose="02070309020205020404" pitchFamily="49" charset="0"/>
                <a:cs typeface="Courier New" panose="02070309020205020404" pitchFamily="49" charset="0"/>
              </a:rPr>
              <a:t>catch</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error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00FF"/>
                </a:solidFill>
                <a:latin typeface="Courier New" panose="02070309020205020404" pitchFamily="49" charset="0"/>
                <a:cs typeface="Courier New" panose="02070309020205020404" pitchFamily="49" charset="0"/>
              </a:rPr>
              <a:t>=&gt;</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267F99"/>
                </a:solidFill>
                <a:latin typeface="Courier New" panose="02070309020205020404" pitchFamily="49" charset="0"/>
                <a:cs typeface="Courier New" panose="02070309020205020404" pitchFamily="49" charset="0"/>
              </a:rPr>
              <a:t>    </a:t>
            </a:r>
            <a:r>
              <a:rPr lang="en-US" sz="1400" b="1" i="1" dirty="0" err="1">
                <a:solidFill>
                  <a:srgbClr val="267F99"/>
                </a:solidFill>
                <a:latin typeface="Courier New" panose="02070309020205020404" pitchFamily="49" charset="0"/>
                <a:cs typeface="Courier New" panose="02070309020205020404" pitchFamily="49" charset="0"/>
              </a:rPr>
              <a:t>console</a:t>
            </a:r>
            <a:r>
              <a:rPr lang="en-US" sz="1400" b="1" i="1" dirty="0" err="1">
                <a:solidFill>
                  <a:srgbClr val="000000"/>
                </a:solidFill>
                <a:latin typeface="Courier New" panose="02070309020205020404" pitchFamily="49" charset="0"/>
                <a:cs typeface="Courier New" panose="02070309020205020404" pitchFamily="49" charset="0"/>
              </a:rPr>
              <a:t>.</a:t>
            </a:r>
            <a:r>
              <a:rPr lang="en-US" sz="1400" b="1" i="1" dirty="0" err="1">
                <a:solidFill>
                  <a:srgbClr val="795E26"/>
                </a:solidFill>
                <a:latin typeface="Courier New" panose="02070309020205020404" pitchFamily="49" charset="0"/>
                <a:cs typeface="Courier New" panose="02070309020205020404" pitchFamily="49" charset="0"/>
              </a:rPr>
              <a:t>log</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error</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0000"/>
                </a:solidFill>
                <a:latin typeface="Courier New" panose="02070309020205020404" pitchFamily="49" charset="0"/>
                <a:cs typeface="Courier New" panose="02070309020205020404" pitchFamily="49" charset="0"/>
              </a:rPr>
              <a:t>  });</a:t>
            </a:r>
          </a:p>
          <a:p>
            <a:endParaRPr lang="en-US" sz="1400" dirty="0"/>
          </a:p>
        </p:txBody>
      </p:sp>
    </p:spTree>
    <p:extLst>
      <p:ext uri="{BB962C8B-B14F-4D97-AF65-F5344CB8AC3E}">
        <p14:creationId xmlns:p14="http://schemas.microsoft.com/office/powerpoint/2010/main" val="2535356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47" y="1046732"/>
            <a:ext cx="3658800"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can use a shortcut to defining promises: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Using Promises</a:t>
            </a:r>
          </a:p>
        </p:txBody>
      </p:sp>
      <p:sp>
        <p:nvSpPr>
          <p:cNvPr id="5" name="TextBox 4">
            <a:extLst>
              <a:ext uri="{FF2B5EF4-FFF2-40B4-BE49-F238E27FC236}">
                <a16:creationId xmlns:a16="http://schemas.microsoft.com/office/drawing/2014/main" id="{0072AEA7-CDA2-AD43-982D-C5C489E2E800}"/>
              </a:ext>
            </a:extLst>
          </p:cNvPr>
          <p:cNvSpPr txBox="1"/>
          <p:nvPr/>
        </p:nvSpPr>
        <p:spPr>
          <a:xfrm>
            <a:off x="3883347" y="506817"/>
            <a:ext cx="6812415" cy="6124754"/>
          </a:xfrm>
          <a:prstGeom prst="rect">
            <a:avLst/>
          </a:prstGeom>
          <a:noFill/>
        </p:spPr>
        <p:txBody>
          <a:bodyPr wrap="square" rtlCol="0">
            <a:spAutoFit/>
          </a:bodyPr>
          <a:lstStyle/>
          <a:p>
            <a:br>
              <a:rPr lang="en-US" sz="1400" b="1" i="1" dirty="0">
                <a:solidFill>
                  <a:srgbClr val="000000"/>
                </a:solidFill>
                <a:latin typeface="Courier New" panose="02070309020205020404" pitchFamily="49" charset="0"/>
                <a:cs typeface="Courier New" panose="02070309020205020404" pitchFamily="49" charset="0"/>
              </a:rPr>
            </a:br>
            <a:r>
              <a:rPr lang="en-US" sz="1400" b="1" i="1" dirty="0">
                <a:solidFill>
                  <a:srgbClr val="008000"/>
                </a:solidFill>
                <a:latin typeface="Courier New" panose="02070309020205020404" pitchFamily="49" charset="0"/>
                <a:cs typeface="Courier New" panose="02070309020205020404" pitchFamily="49" charset="0"/>
              </a:rPr>
              <a:t>// Define the Promise</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FF"/>
                </a:solidFill>
                <a:latin typeface="Courier New" panose="02070309020205020404" pitchFamily="49" charset="0"/>
                <a:cs typeface="Courier New" panose="02070309020205020404" pitchFamily="49" charset="0"/>
              </a:rPr>
              <a:t>let</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001080"/>
                </a:solidFill>
                <a:latin typeface="Courier New" panose="02070309020205020404" pitchFamily="49" charset="0"/>
                <a:cs typeface="Courier New" panose="02070309020205020404" pitchFamily="49" charset="0"/>
              </a:rPr>
              <a:t>willIGetNewPhone</a:t>
            </a:r>
            <a:r>
              <a:rPr lang="en-US" sz="1400" b="1" i="1" dirty="0">
                <a:solidFill>
                  <a:srgbClr val="000000"/>
                </a:solidFill>
                <a:latin typeface="Courier New" panose="02070309020205020404" pitchFamily="49" charset="0"/>
                <a:cs typeface="Courier New" panose="02070309020205020404" pitchFamily="49" charset="0"/>
              </a:rPr>
              <a:t> = </a:t>
            </a:r>
            <a:r>
              <a:rPr lang="en-US" sz="1400" b="1" i="1" dirty="0">
                <a:solidFill>
                  <a:srgbClr val="0000FF"/>
                </a:solidFill>
                <a:latin typeface="Courier New" panose="02070309020205020404" pitchFamily="49" charset="0"/>
                <a:cs typeface="Courier New" panose="02070309020205020404" pitchFamily="49" charset="0"/>
              </a:rPr>
              <a:t>new</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267F99"/>
                </a:solidFill>
                <a:latin typeface="Courier New" panose="02070309020205020404" pitchFamily="49" charset="0"/>
                <a:cs typeface="Courier New" panose="02070309020205020404" pitchFamily="49" charset="0"/>
              </a:rPr>
              <a:t>Promise</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00FF"/>
                </a:solidFill>
                <a:latin typeface="Courier New" panose="02070309020205020404" pitchFamily="49" charset="0"/>
                <a:cs typeface="Courier New" panose="02070309020205020404" pitchFamily="49" charset="0"/>
              </a:rPr>
              <a:t>function</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resolve</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reject</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AF00DB"/>
                </a:solidFill>
                <a:latin typeface="Courier New" panose="02070309020205020404" pitchFamily="49" charset="0"/>
                <a:cs typeface="Courier New" panose="02070309020205020404" pitchFamily="49" charset="0"/>
              </a:rPr>
              <a:t>  if</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001080"/>
                </a:solidFill>
                <a:latin typeface="Courier New" panose="02070309020205020404" pitchFamily="49" charset="0"/>
                <a:cs typeface="Courier New" panose="02070309020205020404" pitchFamily="49" charset="0"/>
              </a:rPr>
              <a:t>isMomHappy</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FF"/>
                </a:solidFill>
                <a:latin typeface="Courier New" panose="02070309020205020404" pitchFamily="49" charset="0"/>
                <a:cs typeface="Courier New" panose="02070309020205020404" pitchFamily="49" charset="0"/>
              </a:rPr>
              <a:t>    var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phone</a:t>
            </a:r>
            <a:r>
              <a:rPr lang="en-US" sz="1400" b="1" i="1" dirty="0">
                <a:solidFill>
                  <a:srgbClr val="000000"/>
                </a:solidFill>
                <a:latin typeface="Courier New" panose="02070309020205020404" pitchFamily="49" charset="0"/>
                <a:cs typeface="Courier New" panose="02070309020205020404" pitchFamily="49" charset="0"/>
              </a:rPr>
              <a:t> = {</a:t>
            </a:r>
          </a:p>
          <a:p>
            <a:r>
              <a:rPr lang="en-US" sz="1400" b="1" i="1" dirty="0">
                <a:solidFill>
                  <a:srgbClr val="001080"/>
                </a:solidFill>
                <a:latin typeface="Courier New" panose="02070309020205020404" pitchFamily="49" charset="0"/>
                <a:cs typeface="Courier New" panose="02070309020205020404" pitchFamily="49" charset="0"/>
              </a:rPr>
              <a:t>        brand:</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31515"/>
                </a:solidFill>
                <a:latin typeface="Courier New" panose="02070309020205020404" pitchFamily="49" charset="0"/>
                <a:cs typeface="Courier New" panose="02070309020205020404" pitchFamily="49" charset="0"/>
              </a:rPr>
              <a:t>'Samsung’</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1080"/>
                </a:solidFill>
                <a:latin typeface="Courier New" panose="02070309020205020404" pitchFamily="49" charset="0"/>
                <a:cs typeface="Courier New" panose="02070309020205020404" pitchFamily="49" charset="0"/>
              </a:rPr>
              <a:t>        color: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31515"/>
                </a:solidFill>
                <a:latin typeface="Courier New" panose="02070309020205020404" pitchFamily="49" charset="0"/>
                <a:cs typeface="Courier New" panose="02070309020205020404" pitchFamily="49" charset="0"/>
              </a:rPr>
              <a:t>'black’</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    };</a:t>
            </a:r>
            <a:endParaRPr lang="en-US" sz="1400" b="1" i="1" dirty="0">
              <a:solidFill>
                <a:srgbClr val="795E26"/>
              </a:solidFill>
              <a:latin typeface="Courier New" panose="02070309020205020404" pitchFamily="49" charset="0"/>
              <a:cs typeface="Courier New" panose="02070309020205020404" pitchFamily="49" charset="0"/>
            </a:endParaRPr>
          </a:p>
          <a:p>
            <a:r>
              <a:rPr lang="en-US" sz="1400" b="1" i="1" dirty="0">
                <a:solidFill>
                  <a:srgbClr val="795E26"/>
                </a:solidFill>
                <a:latin typeface="Courier New" panose="02070309020205020404" pitchFamily="49" charset="0"/>
                <a:cs typeface="Courier New" panose="02070309020205020404" pitchFamily="49" charset="0"/>
              </a:rPr>
              <a:t>  resolve</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phone</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8000"/>
                </a:solidFill>
                <a:latin typeface="Courier New" panose="02070309020205020404" pitchFamily="49" charset="0"/>
                <a:cs typeface="Courier New" panose="02070309020205020404" pitchFamily="49" charset="0"/>
              </a:rPr>
              <a:t>// fulfilled</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F00DB"/>
                </a:solidFill>
                <a:latin typeface="Courier New" panose="02070309020205020404" pitchFamily="49" charset="0"/>
                <a:cs typeface="Courier New" panose="02070309020205020404" pitchFamily="49" charset="0"/>
              </a:rPr>
              <a:t>else</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FF"/>
                </a:solidFill>
                <a:latin typeface="Courier New" panose="02070309020205020404" pitchFamily="49" charset="0"/>
                <a:cs typeface="Courier New" panose="02070309020205020404" pitchFamily="49" charset="0"/>
              </a:rPr>
              <a:t>  var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reason</a:t>
            </a:r>
            <a:r>
              <a:rPr lang="en-US" sz="1400" b="1" i="1" dirty="0">
                <a:solidFill>
                  <a:srgbClr val="000000"/>
                </a:solidFill>
                <a:latin typeface="Courier New" panose="02070309020205020404" pitchFamily="49" charset="0"/>
                <a:cs typeface="Courier New" panose="02070309020205020404" pitchFamily="49" charset="0"/>
              </a:rPr>
              <a:t> = </a:t>
            </a:r>
            <a:r>
              <a:rPr lang="en-US" sz="1400" b="1" i="1" dirty="0">
                <a:solidFill>
                  <a:srgbClr val="0000FF"/>
                </a:solidFill>
                <a:latin typeface="Courier New" panose="02070309020205020404" pitchFamily="49" charset="0"/>
                <a:cs typeface="Courier New" panose="02070309020205020404" pitchFamily="49" charset="0"/>
              </a:rPr>
              <a:t>new</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267F99"/>
                </a:solidFill>
                <a:latin typeface="Courier New" panose="02070309020205020404" pitchFamily="49" charset="0"/>
                <a:cs typeface="Courier New" panose="02070309020205020404" pitchFamily="49" charset="0"/>
              </a:rPr>
              <a:t>Error</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A31515"/>
                </a:solidFill>
                <a:latin typeface="Courier New" panose="02070309020205020404" pitchFamily="49" charset="0"/>
                <a:cs typeface="Courier New" panose="02070309020205020404" pitchFamily="49" charset="0"/>
              </a:rPr>
              <a:t>'mom is not happy’</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795E26"/>
                </a:solidFill>
                <a:latin typeface="Courier New" panose="02070309020205020404" pitchFamily="49" charset="0"/>
                <a:cs typeface="Courier New" panose="02070309020205020404" pitchFamily="49" charset="0"/>
              </a:rPr>
              <a:t>  reject</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reason</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8000"/>
                </a:solidFill>
                <a:latin typeface="Courier New" panose="02070309020205020404" pitchFamily="49" charset="0"/>
                <a:cs typeface="Courier New" panose="02070309020205020404" pitchFamily="49" charset="0"/>
              </a:rPr>
              <a:t>// reject</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0000"/>
                </a:solidFill>
                <a:latin typeface="Courier New" panose="02070309020205020404" pitchFamily="49" charset="0"/>
                <a:cs typeface="Courier New" panose="02070309020205020404" pitchFamily="49" charset="0"/>
              </a:rPr>
              <a:t>});</a:t>
            </a:r>
          </a:p>
          <a:p>
            <a:br>
              <a:rPr lang="en-US" sz="1400" b="1" i="1" dirty="0">
                <a:solidFill>
                  <a:srgbClr val="000000"/>
                </a:solidFill>
                <a:latin typeface="Courier New" panose="02070309020205020404" pitchFamily="49" charset="0"/>
                <a:cs typeface="Courier New" panose="02070309020205020404" pitchFamily="49" charset="0"/>
              </a:rPr>
            </a:br>
            <a:r>
              <a:rPr lang="en-US" sz="1400" b="1" i="1" dirty="0">
                <a:solidFill>
                  <a:srgbClr val="008000"/>
                </a:solidFill>
                <a:latin typeface="Courier New" panose="02070309020205020404" pitchFamily="49" charset="0"/>
                <a:cs typeface="Courier New" panose="02070309020205020404" pitchFamily="49" charset="0"/>
              </a:rPr>
              <a:t>// We can define the promise like this instead</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FF"/>
                </a:solidFill>
                <a:latin typeface="Courier New" panose="02070309020205020404" pitchFamily="49" charset="0"/>
                <a:cs typeface="Courier New" panose="02070309020205020404" pitchFamily="49" charset="0"/>
              </a:rPr>
              <a:t>function</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795E26"/>
                </a:solidFill>
                <a:latin typeface="Courier New" panose="02070309020205020404" pitchFamily="49" charset="0"/>
                <a:cs typeface="Courier New" panose="02070309020205020404" pitchFamily="49" charset="0"/>
              </a:rPr>
              <a:t>willIGetNewPhone</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AF00DB"/>
                </a:solidFill>
                <a:latin typeface="Courier New" panose="02070309020205020404" pitchFamily="49" charset="0"/>
                <a:cs typeface="Courier New" panose="02070309020205020404" pitchFamily="49" charset="0"/>
              </a:rPr>
              <a:t>  if</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001080"/>
                </a:solidFill>
                <a:latin typeface="Courier New" panose="02070309020205020404" pitchFamily="49" charset="0"/>
                <a:cs typeface="Courier New" panose="02070309020205020404" pitchFamily="49" charset="0"/>
              </a:rPr>
              <a:t>isMomHappy</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FF"/>
                </a:solidFill>
                <a:latin typeface="Courier New" panose="02070309020205020404" pitchFamily="49" charset="0"/>
                <a:cs typeface="Courier New" panose="02070309020205020404" pitchFamily="49" charset="0"/>
              </a:rPr>
              <a:t>    var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001080"/>
                </a:solidFill>
                <a:latin typeface="Courier New" panose="02070309020205020404" pitchFamily="49" charset="0"/>
                <a:cs typeface="Courier New" panose="02070309020205020404" pitchFamily="49" charset="0"/>
              </a:rPr>
              <a:t>phone</a:t>
            </a:r>
            <a:r>
              <a:rPr lang="en-US" sz="1400" b="1" i="1" dirty="0">
                <a:solidFill>
                  <a:srgbClr val="000000"/>
                </a:solidFill>
                <a:latin typeface="Courier New" panose="02070309020205020404" pitchFamily="49" charset="0"/>
                <a:cs typeface="Courier New" panose="02070309020205020404" pitchFamily="49" charset="0"/>
              </a:rPr>
              <a:t> = {</a:t>
            </a:r>
          </a:p>
          <a:p>
            <a:r>
              <a:rPr lang="en-US" sz="1400" b="1" i="1" dirty="0">
                <a:solidFill>
                  <a:srgbClr val="001080"/>
                </a:solidFill>
                <a:latin typeface="Courier New" panose="02070309020205020404" pitchFamily="49" charset="0"/>
                <a:cs typeface="Courier New" panose="02070309020205020404" pitchFamily="49" charset="0"/>
              </a:rPr>
              <a:t>        brand:</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31515"/>
                </a:solidFill>
                <a:latin typeface="Courier New" panose="02070309020205020404" pitchFamily="49" charset="0"/>
                <a:cs typeface="Courier New" panose="02070309020205020404" pitchFamily="49" charset="0"/>
              </a:rPr>
              <a:t>'Samsung’</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1080"/>
                </a:solidFill>
                <a:latin typeface="Courier New" panose="02070309020205020404" pitchFamily="49" charset="0"/>
                <a:cs typeface="Courier New" panose="02070309020205020404" pitchFamily="49" charset="0"/>
              </a:rPr>
              <a:t>        color:</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a:solidFill>
                  <a:srgbClr val="A31515"/>
                </a:solidFill>
                <a:latin typeface="Courier New" panose="02070309020205020404" pitchFamily="49" charset="0"/>
                <a:cs typeface="Courier New" panose="02070309020205020404" pitchFamily="49" charset="0"/>
              </a:rPr>
              <a:t>'black’</a:t>
            </a:r>
            <a:endParaRPr lang="en-US" sz="1400" b="1" i="1" dirty="0">
              <a:solidFill>
                <a:srgbClr val="000000"/>
              </a:solidFill>
              <a:latin typeface="Courier New" panose="02070309020205020404" pitchFamily="49" charset="0"/>
              <a:cs typeface="Courier New" panose="02070309020205020404" pitchFamily="49" charset="0"/>
            </a:endParaRPr>
          </a:p>
          <a:p>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AF00DB"/>
                </a:solidFill>
                <a:latin typeface="Courier New" panose="02070309020205020404" pitchFamily="49" charset="0"/>
                <a:cs typeface="Courier New" panose="02070309020205020404" pitchFamily="49" charset="0"/>
              </a:rPr>
              <a:t>  return</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267F99"/>
                </a:solidFill>
                <a:latin typeface="Courier New" panose="02070309020205020404" pitchFamily="49" charset="0"/>
                <a:cs typeface="Courier New" panose="02070309020205020404" pitchFamily="49" charset="0"/>
              </a:rPr>
              <a:t>Promise</a:t>
            </a:r>
            <a:r>
              <a:rPr lang="en-US" sz="1400" b="1" i="1" dirty="0" err="1">
                <a:solidFill>
                  <a:srgbClr val="000000"/>
                </a:solidFill>
                <a:latin typeface="Courier New" panose="02070309020205020404" pitchFamily="49" charset="0"/>
                <a:cs typeface="Courier New" panose="02070309020205020404" pitchFamily="49" charset="0"/>
              </a:rPr>
              <a:t>.</a:t>
            </a:r>
            <a:r>
              <a:rPr lang="en-US" sz="1400" b="1" i="1" dirty="0" err="1">
                <a:solidFill>
                  <a:srgbClr val="795E26"/>
                </a:solidFill>
                <a:latin typeface="Courier New" panose="02070309020205020404" pitchFamily="49" charset="0"/>
                <a:cs typeface="Courier New" panose="02070309020205020404" pitchFamily="49" charset="0"/>
              </a:rPr>
              <a:t>resolve</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001080"/>
                </a:solidFill>
                <a:latin typeface="Courier New" panose="02070309020205020404" pitchFamily="49" charset="0"/>
                <a:cs typeface="Courier New" panose="02070309020205020404" pitchFamily="49" charset="0"/>
              </a:rPr>
              <a:t>phone</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0000"/>
                </a:solidFill>
                <a:latin typeface="Courier New" panose="02070309020205020404" pitchFamily="49" charset="0"/>
                <a:cs typeface="Courier New" panose="02070309020205020404" pitchFamily="49" charset="0"/>
              </a:rPr>
              <a:t>  } </a:t>
            </a:r>
            <a:r>
              <a:rPr lang="en-US" sz="1400" b="1" i="1" dirty="0">
                <a:solidFill>
                  <a:srgbClr val="AF00DB"/>
                </a:solidFill>
                <a:latin typeface="Courier New" panose="02070309020205020404" pitchFamily="49" charset="0"/>
                <a:cs typeface="Courier New" panose="02070309020205020404" pitchFamily="49" charset="0"/>
              </a:rPr>
              <a:t>else</a:t>
            </a:r>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AF00DB"/>
                </a:solidFill>
                <a:latin typeface="Courier New" panose="02070309020205020404" pitchFamily="49" charset="0"/>
                <a:cs typeface="Courier New" panose="02070309020205020404" pitchFamily="49" charset="0"/>
              </a:rPr>
              <a:t>     return</a:t>
            </a:r>
            <a:r>
              <a:rPr lang="en-US" sz="1400" b="1" i="1" dirty="0">
                <a:solidFill>
                  <a:srgbClr val="000000"/>
                </a:solidFill>
                <a:latin typeface="Courier New" panose="02070309020205020404" pitchFamily="49" charset="0"/>
                <a:cs typeface="Courier New" panose="02070309020205020404" pitchFamily="49" charset="0"/>
              </a:rPr>
              <a:t> </a:t>
            </a:r>
            <a:r>
              <a:rPr lang="en-US" sz="1400" b="1" i="1" dirty="0" err="1">
                <a:solidFill>
                  <a:srgbClr val="267F99"/>
                </a:solidFill>
                <a:latin typeface="Courier New" panose="02070309020205020404" pitchFamily="49" charset="0"/>
                <a:cs typeface="Courier New" panose="02070309020205020404" pitchFamily="49" charset="0"/>
              </a:rPr>
              <a:t>Promise</a:t>
            </a:r>
            <a:r>
              <a:rPr lang="en-US" sz="1400" b="1" i="1" dirty="0" err="1">
                <a:solidFill>
                  <a:srgbClr val="000000"/>
                </a:solidFill>
                <a:latin typeface="Courier New" panose="02070309020205020404" pitchFamily="49" charset="0"/>
                <a:cs typeface="Courier New" panose="02070309020205020404" pitchFamily="49" charset="0"/>
              </a:rPr>
              <a:t>.</a:t>
            </a:r>
            <a:r>
              <a:rPr lang="en-US" sz="1400" b="1" i="1" dirty="0" err="1">
                <a:solidFill>
                  <a:srgbClr val="795E26"/>
                </a:solidFill>
                <a:latin typeface="Courier New" panose="02070309020205020404" pitchFamily="49" charset="0"/>
                <a:cs typeface="Courier New" panose="02070309020205020404" pitchFamily="49" charset="0"/>
              </a:rPr>
              <a:t>reject</a:t>
            </a:r>
            <a:r>
              <a:rPr lang="en-US" sz="1400" b="1" i="1" dirty="0">
                <a:solidFill>
                  <a:srgbClr val="000000"/>
                </a:solidFill>
                <a:latin typeface="Courier New" panose="02070309020205020404" pitchFamily="49" charset="0"/>
                <a:cs typeface="Courier New" panose="02070309020205020404" pitchFamily="49" charset="0"/>
              </a:rPr>
              <a:t>(</a:t>
            </a:r>
            <a:r>
              <a:rPr lang="en-US" sz="1400" b="1" i="1" dirty="0">
                <a:solidFill>
                  <a:srgbClr val="A31515"/>
                </a:solidFill>
                <a:latin typeface="Courier New" panose="02070309020205020404" pitchFamily="49" charset="0"/>
                <a:cs typeface="Courier New" panose="02070309020205020404" pitchFamily="49" charset="0"/>
              </a:rPr>
              <a:t>'Mom is not happy!’</a:t>
            </a:r>
            <a:r>
              <a:rPr lang="en-US" sz="1400" b="1" i="1" dirty="0">
                <a:solidFill>
                  <a:srgbClr val="000000"/>
                </a:solidFill>
                <a:latin typeface="Courier New" panose="02070309020205020404" pitchFamily="49" charset="0"/>
                <a:cs typeface="Courier New" panose="02070309020205020404" pitchFamily="49" charset="0"/>
              </a:rPr>
              <a:t>);</a:t>
            </a:r>
          </a:p>
          <a:p>
            <a:r>
              <a:rPr lang="en-US" sz="1400" b="1" i="1" dirty="0">
                <a:solidFill>
                  <a:srgbClr val="000000"/>
                </a:solidFill>
                <a:latin typeface="Courier New" panose="02070309020205020404" pitchFamily="49" charset="0"/>
                <a:cs typeface="Courier New" panose="02070309020205020404" pitchFamily="49" charset="0"/>
              </a:rPr>
              <a:t>  }</a:t>
            </a:r>
          </a:p>
          <a:p>
            <a:r>
              <a:rPr lang="en-US" sz="1400" b="1" i="1" dirty="0">
                <a:solidFill>
                  <a:srgbClr val="000000"/>
                </a:solidFill>
                <a:latin typeface="Courier New" panose="02070309020205020404" pitchFamily="49" charset="0"/>
                <a:cs typeface="Courier New" panose="02070309020205020404" pitchFamily="49" charset="0"/>
              </a:rPr>
              <a:t>}</a:t>
            </a:r>
          </a:p>
          <a:p>
            <a:endParaRPr lang="en-US" sz="1400" dirty="0"/>
          </a:p>
        </p:txBody>
      </p:sp>
    </p:spTree>
    <p:extLst>
      <p:ext uri="{BB962C8B-B14F-4D97-AF65-F5344CB8AC3E}">
        <p14:creationId xmlns:p14="http://schemas.microsoft.com/office/powerpoint/2010/main" val="4110625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47" y="1046732"/>
            <a:ext cx="4927317"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can chain promises together using </a:t>
            </a:r>
            <a:r>
              <a:rPr lang="en-US" sz="2000" b="1" i="1" dirty="0">
                <a:solidFill>
                  <a:srgbClr val="795E26"/>
                </a:solidFill>
                <a:latin typeface="Courier New" panose="02070309020205020404" pitchFamily="49" charset="0"/>
                <a:cs typeface="Courier New" panose="02070309020205020404" pitchFamily="49" charset="0"/>
              </a:rPr>
              <a:t>then</a:t>
            </a:r>
            <a:r>
              <a:rPr lang="en-US" sz="2000" dirty="0">
                <a:latin typeface="Verdana" panose="020B0604030504040204" pitchFamily="34" charset="0"/>
                <a:ea typeface="Verdana" panose="020B0604030504040204" pitchFamily="34" charset="0"/>
                <a:cs typeface="Verdana" panose="020B0604030504040204" pitchFamily="34" charset="0"/>
              </a:rPr>
              <a:t>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Chaining Promises</a:t>
            </a:r>
          </a:p>
        </p:txBody>
      </p:sp>
      <p:sp>
        <p:nvSpPr>
          <p:cNvPr id="5" name="TextBox 4">
            <a:extLst>
              <a:ext uri="{FF2B5EF4-FFF2-40B4-BE49-F238E27FC236}">
                <a16:creationId xmlns:a16="http://schemas.microsoft.com/office/drawing/2014/main" id="{0072AEA7-CDA2-AD43-982D-C5C489E2E800}"/>
              </a:ext>
            </a:extLst>
          </p:cNvPr>
          <p:cNvSpPr txBox="1"/>
          <p:nvPr/>
        </p:nvSpPr>
        <p:spPr>
          <a:xfrm>
            <a:off x="4638907" y="640913"/>
            <a:ext cx="7549917" cy="6032421"/>
          </a:xfrm>
          <a:prstGeom prst="rect">
            <a:avLst/>
          </a:prstGeom>
          <a:noFill/>
        </p:spPr>
        <p:txBody>
          <a:bodyPr wrap="square" rtlCol="0">
            <a:spAutoFit/>
          </a:bodyPr>
          <a:lstStyle/>
          <a:p>
            <a:r>
              <a:rPr lang="en-US" sz="1200" b="1" i="1" dirty="0">
                <a:solidFill>
                  <a:srgbClr val="0000FF"/>
                </a:solidFill>
                <a:latin typeface="Courier New" panose="02070309020205020404" pitchFamily="49" charset="0"/>
                <a:cs typeface="Courier New" panose="02070309020205020404" pitchFamily="49" charset="0"/>
              </a:rPr>
              <a:t>let</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001080"/>
                </a:solidFill>
                <a:latin typeface="Courier New" panose="02070309020205020404" pitchFamily="49" charset="0"/>
                <a:cs typeface="Courier New" panose="02070309020205020404" pitchFamily="49" charset="0"/>
              </a:rPr>
              <a:t>isMomHappy</a:t>
            </a:r>
            <a:r>
              <a:rPr lang="en-US" sz="1200" b="1" i="1" dirty="0">
                <a:solidFill>
                  <a:srgbClr val="000000"/>
                </a:solidFill>
                <a:latin typeface="Courier New" panose="02070309020205020404" pitchFamily="49" charset="0"/>
                <a:cs typeface="Courier New" panose="02070309020205020404" pitchFamily="49" charset="0"/>
              </a:rPr>
              <a:t> = </a:t>
            </a:r>
            <a:r>
              <a:rPr lang="en-US" sz="1200" b="1" i="1" dirty="0">
                <a:solidFill>
                  <a:srgbClr val="0000FF"/>
                </a:solidFill>
                <a:latin typeface="Courier New" panose="02070309020205020404" pitchFamily="49" charset="0"/>
                <a:cs typeface="Courier New" panose="02070309020205020404" pitchFamily="49" charset="0"/>
              </a:rPr>
              <a:t>false</a:t>
            </a:r>
            <a:r>
              <a:rPr lang="en-US" sz="1200" b="1" i="1" dirty="0">
                <a:solidFill>
                  <a:srgbClr val="000000"/>
                </a:solidFill>
                <a:latin typeface="Courier New" panose="02070309020205020404" pitchFamily="49" charset="0"/>
                <a:cs typeface="Courier New" panose="02070309020205020404" pitchFamily="49" charset="0"/>
              </a:rPr>
              <a:t>;</a:t>
            </a:r>
          </a:p>
          <a:p>
            <a:br>
              <a:rPr lang="en-US" sz="1200" b="1" i="1" dirty="0">
                <a:solidFill>
                  <a:srgbClr val="000000"/>
                </a:solidFill>
                <a:latin typeface="Courier New" panose="02070309020205020404" pitchFamily="49" charset="0"/>
                <a:cs typeface="Courier New" panose="02070309020205020404" pitchFamily="49" charset="0"/>
              </a:rPr>
            </a:br>
            <a:r>
              <a:rPr lang="en-US" sz="1200" b="1" i="1" dirty="0">
                <a:solidFill>
                  <a:srgbClr val="008000"/>
                </a:solidFill>
                <a:latin typeface="Courier New" panose="02070309020205020404" pitchFamily="49" charset="0"/>
                <a:cs typeface="Courier New" panose="02070309020205020404" pitchFamily="49" charset="0"/>
              </a:rPr>
              <a:t>// Define the Promises</a:t>
            </a:r>
            <a:endParaRPr lang="en-US" sz="1200" b="1" i="1" dirty="0">
              <a:solidFill>
                <a:srgbClr val="000000"/>
              </a:solidFill>
              <a:latin typeface="Courier New" panose="02070309020205020404" pitchFamily="49" charset="0"/>
              <a:cs typeface="Courier New" panose="02070309020205020404" pitchFamily="49" charset="0"/>
            </a:endParaRPr>
          </a:p>
          <a:p>
            <a:r>
              <a:rPr lang="en-US" sz="1200" b="1" i="1" dirty="0">
                <a:solidFill>
                  <a:srgbClr val="0000FF"/>
                </a:solidFill>
                <a:latin typeface="Courier New" panose="02070309020205020404" pitchFamily="49" charset="0"/>
                <a:cs typeface="Courier New" panose="02070309020205020404" pitchFamily="49" charset="0"/>
              </a:rPr>
              <a:t>function</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795E26"/>
                </a:solidFill>
                <a:latin typeface="Courier New" panose="02070309020205020404" pitchFamily="49" charset="0"/>
                <a:cs typeface="Courier New" panose="02070309020205020404" pitchFamily="49" charset="0"/>
              </a:rPr>
              <a:t>willIGetNewPhone</a:t>
            </a:r>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AF00DB"/>
                </a:solidFill>
                <a:latin typeface="Courier New" panose="02070309020205020404" pitchFamily="49" charset="0"/>
                <a:cs typeface="Courier New" panose="02070309020205020404" pitchFamily="49" charset="0"/>
              </a:rPr>
              <a:t>  if</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001080"/>
                </a:solidFill>
                <a:latin typeface="Courier New" panose="02070309020205020404" pitchFamily="49" charset="0"/>
                <a:cs typeface="Courier New" panose="02070309020205020404" pitchFamily="49" charset="0"/>
              </a:rPr>
              <a:t>isMomHappy</a:t>
            </a:r>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0000FF"/>
                </a:solidFill>
                <a:latin typeface="Courier New" panose="02070309020205020404" pitchFamily="49" charset="0"/>
                <a:cs typeface="Courier New" panose="02070309020205020404" pitchFamily="49" charset="0"/>
              </a:rPr>
              <a:t>    let</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001080"/>
                </a:solidFill>
                <a:latin typeface="Courier New" panose="02070309020205020404" pitchFamily="49" charset="0"/>
                <a:cs typeface="Courier New" panose="02070309020205020404" pitchFamily="49" charset="0"/>
              </a:rPr>
              <a:t>phone</a:t>
            </a:r>
            <a:r>
              <a:rPr lang="en-US" sz="1200" b="1" i="1" dirty="0">
                <a:solidFill>
                  <a:srgbClr val="000000"/>
                </a:solidFill>
                <a:latin typeface="Courier New" panose="02070309020205020404" pitchFamily="49" charset="0"/>
                <a:cs typeface="Courier New" panose="02070309020205020404" pitchFamily="49" charset="0"/>
              </a:rPr>
              <a:t> = {</a:t>
            </a:r>
          </a:p>
          <a:p>
            <a:r>
              <a:rPr lang="en-US" sz="1200" b="1" i="1" dirty="0">
                <a:solidFill>
                  <a:srgbClr val="001080"/>
                </a:solidFill>
                <a:latin typeface="Courier New" panose="02070309020205020404" pitchFamily="49" charset="0"/>
                <a:cs typeface="Courier New" panose="02070309020205020404" pitchFamily="49" charset="0"/>
              </a:rPr>
              <a:t>        brand:</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A31515"/>
                </a:solidFill>
                <a:latin typeface="Courier New" panose="02070309020205020404" pitchFamily="49" charset="0"/>
                <a:cs typeface="Courier New" panose="02070309020205020404" pitchFamily="49" charset="0"/>
              </a:rPr>
              <a:t>'Samsung’</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1080"/>
                </a:solidFill>
                <a:latin typeface="Courier New" panose="02070309020205020404" pitchFamily="49" charset="0"/>
                <a:cs typeface="Courier New" panose="02070309020205020404" pitchFamily="49" charset="0"/>
              </a:rPr>
              <a:t>        color:</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A31515"/>
                </a:solidFill>
                <a:latin typeface="Courier New" panose="02070309020205020404" pitchFamily="49" charset="0"/>
                <a:cs typeface="Courier New" panose="02070309020205020404" pitchFamily="49" charset="0"/>
              </a:rPr>
              <a:t>'black’</a:t>
            </a:r>
            <a:endParaRPr lang="en-US" sz="1200" b="1" i="1" dirty="0">
              <a:solidFill>
                <a:srgbClr val="000000"/>
              </a:solidFill>
              <a:latin typeface="Courier New" panose="02070309020205020404" pitchFamily="49" charset="0"/>
              <a:cs typeface="Courier New" panose="02070309020205020404" pitchFamily="49" charset="0"/>
            </a:endParaRPr>
          </a:p>
          <a:p>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AF00DB"/>
                </a:solidFill>
                <a:latin typeface="Courier New" panose="02070309020205020404" pitchFamily="49" charset="0"/>
                <a:cs typeface="Courier New" panose="02070309020205020404" pitchFamily="49" charset="0"/>
              </a:rPr>
              <a:t>    return</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267F99"/>
                </a:solidFill>
                <a:latin typeface="Courier New" panose="02070309020205020404" pitchFamily="49" charset="0"/>
                <a:cs typeface="Courier New" panose="02070309020205020404" pitchFamily="49" charset="0"/>
              </a:rPr>
              <a:t>Promise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795E26"/>
                </a:solidFill>
                <a:latin typeface="Courier New" panose="02070309020205020404" pitchFamily="49" charset="0"/>
                <a:cs typeface="Courier New" panose="02070309020205020404" pitchFamily="49" charset="0"/>
              </a:rPr>
              <a:t>resolve</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001080"/>
                </a:solidFill>
                <a:latin typeface="Courier New" panose="02070309020205020404" pitchFamily="49" charset="0"/>
                <a:cs typeface="Courier New" panose="02070309020205020404" pitchFamily="49" charset="0"/>
              </a:rPr>
              <a:t>phone</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  } </a:t>
            </a:r>
            <a:r>
              <a:rPr lang="en-US" sz="1200" b="1" i="1" dirty="0">
                <a:solidFill>
                  <a:srgbClr val="AF00DB"/>
                </a:solidFill>
                <a:latin typeface="Courier New" panose="02070309020205020404" pitchFamily="49" charset="0"/>
                <a:cs typeface="Courier New" panose="02070309020205020404" pitchFamily="49" charset="0"/>
              </a:rPr>
              <a:t>else</a:t>
            </a:r>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AF00DB"/>
                </a:solidFill>
                <a:latin typeface="Courier New" panose="02070309020205020404" pitchFamily="49" charset="0"/>
                <a:cs typeface="Courier New" panose="02070309020205020404" pitchFamily="49" charset="0"/>
              </a:rPr>
              <a:t>      return</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267F99"/>
                </a:solidFill>
                <a:latin typeface="Courier New" panose="02070309020205020404" pitchFamily="49" charset="0"/>
                <a:cs typeface="Courier New" panose="02070309020205020404" pitchFamily="49" charset="0"/>
              </a:rPr>
              <a:t>Promise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795E26"/>
                </a:solidFill>
                <a:latin typeface="Courier New" panose="02070309020205020404" pitchFamily="49" charset="0"/>
                <a:cs typeface="Courier New" panose="02070309020205020404" pitchFamily="49" charset="0"/>
              </a:rPr>
              <a:t>reject</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A31515"/>
                </a:solidFill>
                <a:latin typeface="Courier New" panose="02070309020205020404" pitchFamily="49" charset="0"/>
                <a:cs typeface="Courier New" panose="02070309020205020404" pitchFamily="49" charset="0"/>
              </a:rPr>
              <a:t>'Mom is not happy!’</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000000"/>
                </a:solidFill>
                <a:latin typeface="Courier New" panose="02070309020205020404" pitchFamily="49" charset="0"/>
                <a:cs typeface="Courier New" panose="02070309020205020404" pitchFamily="49" charset="0"/>
              </a:rPr>
              <a:t>}</a:t>
            </a:r>
          </a:p>
          <a:p>
            <a:br>
              <a:rPr lang="en-US" sz="1200" b="1" i="1" dirty="0">
                <a:solidFill>
                  <a:srgbClr val="000000"/>
                </a:solidFill>
                <a:latin typeface="Courier New" panose="02070309020205020404" pitchFamily="49" charset="0"/>
                <a:cs typeface="Courier New" panose="02070309020205020404" pitchFamily="49" charset="0"/>
              </a:rPr>
            </a:br>
            <a:r>
              <a:rPr lang="en-US" sz="1200" b="1" i="1" dirty="0">
                <a:solidFill>
                  <a:srgbClr val="0000FF"/>
                </a:solidFill>
                <a:latin typeface="Courier New" panose="02070309020205020404" pitchFamily="49" charset="0"/>
                <a:cs typeface="Courier New" panose="02070309020205020404" pitchFamily="49" charset="0"/>
              </a:rPr>
              <a:t>let</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795E26"/>
                </a:solidFill>
                <a:latin typeface="Courier New" panose="02070309020205020404" pitchFamily="49" charset="0"/>
                <a:cs typeface="Courier New" panose="02070309020205020404" pitchFamily="49" charset="0"/>
              </a:rPr>
              <a:t>showOff</a:t>
            </a:r>
            <a:r>
              <a:rPr lang="en-US" sz="1200" b="1" i="1" dirty="0">
                <a:solidFill>
                  <a:srgbClr val="000000"/>
                </a:solidFill>
                <a:latin typeface="Courier New" panose="02070309020205020404" pitchFamily="49" charset="0"/>
                <a:cs typeface="Courier New" panose="02070309020205020404" pitchFamily="49" charset="0"/>
              </a:rPr>
              <a:t> = </a:t>
            </a:r>
            <a:r>
              <a:rPr lang="en-US" sz="1200" b="1" i="1" dirty="0">
                <a:solidFill>
                  <a:srgbClr val="0000FF"/>
                </a:solidFill>
                <a:latin typeface="Courier New" panose="02070309020205020404" pitchFamily="49" charset="0"/>
                <a:cs typeface="Courier New" panose="02070309020205020404" pitchFamily="49" charset="0"/>
              </a:rPr>
              <a:t>function</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001080"/>
                </a:solidFill>
                <a:latin typeface="Courier New" panose="02070309020205020404" pitchFamily="49" charset="0"/>
                <a:cs typeface="Courier New" panose="02070309020205020404" pitchFamily="49" charset="0"/>
              </a:rPr>
              <a:t>phone</a:t>
            </a:r>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0000FF"/>
                </a:solidFill>
                <a:latin typeface="Courier New" panose="02070309020205020404" pitchFamily="49" charset="0"/>
                <a:cs typeface="Courier New" panose="02070309020205020404" pitchFamily="49" charset="0"/>
              </a:rPr>
              <a:t>  let</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001080"/>
                </a:solidFill>
                <a:latin typeface="Courier New" panose="02070309020205020404" pitchFamily="49" charset="0"/>
                <a:cs typeface="Courier New" panose="02070309020205020404" pitchFamily="49" charset="0"/>
              </a:rPr>
              <a:t>message</a:t>
            </a:r>
            <a:r>
              <a:rPr lang="en-US" sz="1200" b="1" i="1" dirty="0">
                <a:solidFill>
                  <a:srgbClr val="000000"/>
                </a:solidFill>
                <a:latin typeface="Courier New" panose="02070309020205020404" pitchFamily="49" charset="0"/>
                <a:cs typeface="Courier New" panose="02070309020205020404" pitchFamily="49" charset="0"/>
              </a:rPr>
              <a:t> = </a:t>
            </a:r>
            <a:r>
              <a:rPr lang="en-US" sz="1200" b="1" i="1" dirty="0">
                <a:solidFill>
                  <a:srgbClr val="A31515"/>
                </a:solidFill>
                <a:latin typeface="Courier New" panose="02070309020205020404" pitchFamily="49" charset="0"/>
                <a:cs typeface="Courier New" panose="02070309020205020404" pitchFamily="49" charset="0"/>
              </a:rPr>
              <a:t>`Hey friend, I have a new </a:t>
            </a:r>
            <a:r>
              <a:rPr lang="en-US" sz="1200" b="1" i="1" dirty="0">
                <a:solidFill>
                  <a:srgbClr val="0000FF"/>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phone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color</a:t>
            </a:r>
            <a:r>
              <a:rPr lang="en-US" sz="1200" b="1" i="1" dirty="0">
                <a:solidFill>
                  <a:srgbClr val="0000FF"/>
                </a:solidFill>
                <a:latin typeface="Courier New" panose="02070309020205020404" pitchFamily="49" charset="0"/>
                <a:cs typeface="Courier New" panose="02070309020205020404" pitchFamily="49" charset="0"/>
              </a:rPr>
              <a:t>}</a:t>
            </a:r>
            <a:r>
              <a:rPr lang="en-US" sz="1200" b="1" i="1" dirty="0">
                <a:solidFill>
                  <a:srgbClr val="A31515"/>
                </a:solidFill>
                <a:latin typeface="Courier New" panose="02070309020205020404" pitchFamily="49" charset="0"/>
                <a:cs typeface="Courier New" panose="02070309020205020404" pitchFamily="49" charset="0"/>
              </a:rPr>
              <a:t> </a:t>
            </a:r>
            <a:r>
              <a:rPr lang="en-US" sz="1200" b="1" i="1" dirty="0">
                <a:solidFill>
                  <a:srgbClr val="0000FF"/>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phone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brand</a:t>
            </a:r>
            <a:r>
              <a:rPr lang="en-US" sz="1200" b="1" i="1" dirty="0">
                <a:solidFill>
                  <a:srgbClr val="0000FF"/>
                </a:solidFill>
                <a:latin typeface="Courier New" panose="02070309020205020404" pitchFamily="49" charset="0"/>
                <a:cs typeface="Courier New" panose="02070309020205020404" pitchFamily="49" charset="0"/>
              </a:rPr>
              <a:t>}</a:t>
            </a:r>
            <a:r>
              <a:rPr lang="en-US" sz="1200" b="1" i="1" dirty="0">
                <a:solidFill>
                  <a:srgbClr val="A31515"/>
                </a:solidFill>
                <a:latin typeface="Courier New" panose="02070309020205020404" pitchFamily="49" charset="0"/>
                <a:cs typeface="Courier New" panose="02070309020205020404" pitchFamily="49" charset="0"/>
              </a:rPr>
              <a:t> phone`</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AF00DB"/>
                </a:solidFill>
                <a:latin typeface="Courier New" panose="02070309020205020404" pitchFamily="49" charset="0"/>
                <a:cs typeface="Courier New" panose="02070309020205020404" pitchFamily="49" charset="0"/>
              </a:rPr>
              <a:t>  return</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err="1">
                <a:solidFill>
                  <a:srgbClr val="267F99"/>
                </a:solidFill>
                <a:latin typeface="Courier New" panose="02070309020205020404" pitchFamily="49" charset="0"/>
                <a:cs typeface="Courier New" panose="02070309020205020404" pitchFamily="49" charset="0"/>
              </a:rPr>
              <a:t>Promise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795E26"/>
                </a:solidFill>
                <a:latin typeface="Courier New" panose="02070309020205020404" pitchFamily="49" charset="0"/>
                <a:cs typeface="Courier New" panose="02070309020205020404" pitchFamily="49" charset="0"/>
              </a:rPr>
              <a:t>resolve</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001080"/>
                </a:solidFill>
                <a:latin typeface="Courier New" panose="02070309020205020404" pitchFamily="49" charset="0"/>
                <a:cs typeface="Courier New" panose="02070309020205020404" pitchFamily="49" charset="0"/>
              </a:rPr>
              <a:t>message</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a:t>
            </a:r>
          </a:p>
          <a:p>
            <a:br>
              <a:rPr lang="en-US" sz="1200" b="1" i="1" dirty="0">
                <a:solidFill>
                  <a:srgbClr val="000000"/>
                </a:solidFill>
                <a:latin typeface="Courier New" panose="02070309020205020404" pitchFamily="49" charset="0"/>
                <a:cs typeface="Courier New" panose="02070309020205020404" pitchFamily="49" charset="0"/>
              </a:rPr>
            </a:br>
            <a:r>
              <a:rPr lang="en-US" sz="1200" b="1" i="1" dirty="0">
                <a:solidFill>
                  <a:srgbClr val="008000"/>
                </a:solidFill>
                <a:latin typeface="Courier New" panose="02070309020205020404" pitchFamily="49" charset="0"/>
                <a:cs typeface="Courier New" panose="02070309020205020404" pitchFamily="49" charset="0"/>
              </a:rPr>
              <a:t>// Consume the Promise</a:t>
            </a:r>
            <a:endParaRPr lang="en-US" sz="1200" b="1" i="1" dirty="0">
              <a:solidFill>
                <a:srgbClr val="000000"/>
              </a:solidFill>
              <a:latin typeface="Courier New" panose="02070309020205020404" pitchFamily="49" charset="0"/>
              <a:cs typeface="Courier New" panose="02070309020205020404" pitchFamily="49" charset="0"/>
            </a:endParaRPr>
          </a:p>
          <a:p>
            <a:r>
              <a:rPr lang="en-US" sz="1200" b="1" i="1" dirty="0" err="1">
                <a:solidFill>
                  <a:srgbClr val="795E26"/>
                </a:solidFill>
                <a:latin typeface="Courier New" panose="02070309020205020404" pitchFamily="49" charset="0"/>
                <a:cs typeface="Courier New" panose="02070309020205020404" pitchFamily="49" charset="0"/>
              </a:rPr>
              <a:t>willIGetNewPhone</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795E26"/>
                </a:solidFill>
                <a:latin typeface="Courier New" panose="02070309020205020404" pitchFamily="49" charset="0"/>
                <a:cs typeface="Courier New" panose="02070309020205020404" pitchFamily="49" charset="0"/>
              </a:rPr>
              <a:t>then</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showOff</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795E26"/>
                </a:solidFill>
                <a:latin typeface="Courier New" panose="02070309020205020404" pitchFamily="49" charset="0"/>
                <a:cs typeface="Courier New" panose="02070309020205020404" pitchFamily="49" charset="0"/>
              </a:rPr>
              <a:t>then</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showOffResult</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0000FF"/>
                </a:solidFill>
                <a:latin typeface="Courier New" panose="02070309020205020404" pitchFamily="49" charset="0"/>
                <a:cs typeface="Courier New" panose="02070309020205020404" pitchFamily="49" charset="0"/>
              </a:rPr>
              <a:t>=&gt;</a:t>
            </a:r>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267F99"/>
                </a:solidFill>
                <a:latin typeface="Courier New" panose="02070309020205020404" pitchFamily="49" charset="0"/>
                <a:cs typeface="Courier New" panose="02070309020205020404" pitchFamily="49" charset="0"/>
              </a:rPr>
              <a:t>    </a:t>
            </a:r>
            <a:r>
              <a:rPr lang="en-US" sz="1200" b="1" i="1" dirty="0" err="1">
                <a:solidFill>
                  <a:srgbClr val="267F99"/>
                </a:solidFill>
                <a:latin typeface="Courier New" panose="02070309020205020404" pitchFamily="49" charset="0"/>
                <a:cs typeface="Courier New" panose="02070309020205020404" pitchFamily="49" charset="0"/>
              </a:rPr>
              <a:t>console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795E26"/>
                </a:solidFill>
                <a:latin typeface="Courier New" panose="02070309020205020404" pitchFamily="49" charset="0"/>
                <a:cs typeface="Courier New" panose="02070309020205020404" pitchFamily="49" charset="0"/>
              </a:rPr>
              <a:t>log</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err="1">
                <a:solidFill>
                  <a:srgbClr val="001080"/>
                </a:solidFill>
                <a:latin typeface="Courier New" panose="02070309020205020404" pitchFamily="49" charset="0"/>
                <a:cs typeface="Courier New" panose="02070309020205020404" pitchFamily="49" charset="0"/>
              </a:rPr>
              <a:t>showOffResult</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795E26"/>
                </a:solidFill>
                <a:latin typeface="Courier New" panose="02070309020205020404" pitchFamily="49" charset="0"/>
                <a:cs typeface="Courier New" panose="02070309020205020404" pitchFamily="49" charset="0"/>
              </a:rPr>
              <a:t>catch</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001080"/>
                </a:solidFill>
                <a:latin typeface="Courier New" panose="02070309020205020404" pitchFamily="49" charset="0"/>
                <a:cs typeface="Courier New" panose="02070309020205020404" pitchFamily="49" charset="0"/>
              </a:rPr>
              <a:t>error</a:t>
            </a:r>
            <a:r>
              <a:rPr lang="en-US" sz="1200" b="1" i="1" dirty="0">
                <a:solidFill>
                  <a:srgbClr val="000000"/>
                </a:solidFill>
                <a:latin typeface="Courier New" panose="02070309020205020404" pitchFamily="49" charset="0"/>
                <a:cs typeface="Courier New" panose="02070309020205020404" pitchFamily="49" charset="0"/>
              </a:rPr>
              <a:t>) </a:t>
            </a:r>
            <a:r>
              <a:rPr lang="en-US" sz="1200" b="1" i="1" dirty="0">
                <a:solidFill>
                  <a:srgbClr val="0000FF"/>
                </a:solidFill>
                <a:latin typeface="Courier New" panose="02070309020205020404" pitchFamily="49" charset="0"/>
                <a:cs typeface="Courier New" panose="02070309020205020404" pitchFamily="49" charset="0"/>
              </a:rPr>
              <a:t>=&gt;</a:t>
            </a:r>
            <a:r>
              <a:rPr lang="en-US" sz="1200" b="1" i="1" dirty="0">
                <a:solidFill>
                  <a:srgbClr val="000000"/>
                </a:solidFill>
                <a:latin typeface="Courier New" panose="02070309020205020404" pitchFamily="49" charset="0"/>
                <a:cs typeface="Courier New" panose="02070309020205020404" pitchFamily="49" charset="0"/>
              </a:rPr>
              <a:t> {</a:t>
            </a:r>
          </a:p>
          <a:p>
            <a:r>
              <a:rPr lang="en-US" sz="1200" b="1" i="1" dirty="0">
                <a:solidFill>
                  <a:srgbClr val="267F99"/>
                </a:solidFill>
                <a:latin typeface="Courier New" panose="02070309020205020404" pitchFamily="49" charset="0"/>
                <a:cs typeface="Courier New" panose="02070309020205020404" pitchFamily="49" charset="0"/>
              </a:rPr>
              <a:t>  </a:t>
            </a:r>
            <a:r>
              <a:rPr lang="en-US" sz="1200" b="1" i="1" dirty="0" err="1">
                <a:solidFill>
                  <a:srgbClr val="267F99"/>
                </a:solidFill>
                <a:latin typeface="Courier New" panose="02070309020205020404" pitchFamily="49" charset="0"/>
                <a:cs typeface="Courier New" panose="02070309020205020404" pitchFamily="49" charset="0"/>
              </a:rPr>
              <a:t>console</a:t>
            </a:r>
            <a:r>
              <a:rPr lang="en-US" sz="1200" b="1" i="1" dirty="0" err="1">
                <a:solidFill>
                  <a:srgbClr val="000000"/>
                </a:solidFill>
                <a:latin typeface="Courier New" panose="02070309020205020404" pitchFamily="49" charset="0"/>
                <a:cs typeface="Courier New" panose="02070309020205020404" pitchFamily="49" charset="0"/>
              </a:rPr>
              <a:t>.</a:t>
            </a:r>
            <a:r>
              <a:rPr lang="en-US" sz="1200" b="1" i="1" dirty="0" err="1">
                <a:solidFill>
                  <a:srgbClr val="795E26"/>
                </a:solidFill>
                <a:latin typeface="Courier New" panose="02070309020205020404" pitchFamily="49" charset="0"/>
                <a:cs typeface="Courier New" panose="02070309020205020404" pitchFamily="49" charset="0"/>
              </a:rPr>
              <a:t>log</a:t>
            </a:r>
            <a:r>
              <a:rPr lang="en-US" sz="1200" b="1" i="1" dirty="0">
                <a:solidFill>
                  <a:srgbClr val="000000"/>
                </a:solidFill>
                <a:latin typeface="Courier New" panose="02070309020205020404" pitchFamily="49" charset="0"/>
                <a:cs typeface="Courier New" panose="02070309020205020404" pitchFamily="49" charset="0"/>
              </a:rPr>
              <a:t>(</a:t>
            </a:r>
            <a:r>
              <a:rPr lang="en-US" sz="1200" b="1" i="1" dirty="0">
                <a:solidFill>
                  <a:srgbClr val="001080"/>
                </a:solidFill>
                <a:latin typeface="Courier New" panose="02070309020205020404" pitchFamily="49" charset="0"/>
                <a:cs typeface="Courier New" panose="02070309020205020404" pitchFamily="49" charset="0"/>
              </a:rPr>
              <a:t>error</a:t>
            </a:r>
            <a:r>
              <a:rPr lang="en-US" sz="1200" b="1" i="1" dirty="0">
                <a:solidFill>
                  <a:srgbClr val="000000"/>
                </a:solidFill>
                <a:latin typeface="Courier New" panose="02070309020205020404" pitchFamily="49" charset="0"/>
                <a:cs typeface="Courier New" panose="02070309020205020404" pitchFamily="49" charset="0"/>
              </a:rPr>
              <a:t>);</a:t>
            </a:r>
          </a:p>
          <a:p>
            <a:r>
              <a:rPr lang="en-US" sz="1200" b="1" i="1" dirty="0">
                <a:solidFill>
                  <a:srgbClr val="000000"/>
                </a:solidFill>
                <a:latin typeface="Courier New" panose="02070309020205020404" pitchFamily="49" charset="0"/>
                <a:cs typeface="Courier New" panose="02070309020205020404" pitchFamily="49" charset="0"/>
              </a:rPr>
              <a:t>});</a:t>
            </a:r>
          </a:p>
          <a:p>
            <a:br>
              <a:rPr lang="en-US" sz="1200" b="1" i="1" dirty="0">
                <a:solidFill>
                  <a:srgbClr val="000000"/>
                </a:solidFill>
                <a:latin typeface="Courier New" panose="02070309020205020404" pitchFamily="49" charset="0"/>
                <a:cs typeface="Courier New" panose="02070309020205020404" pitchFamily="49" charset="0"/>
              </a:rPr>
            </a:br>
            <a:endParaRPr lang="en-US" sz="1200" b="1" i="1" dirty="0">
              <a:solidFill>
                <a:srgbClr val="000000"/>
              </a:solidFill>
              <a:latin typeface="Courier New" panose="02070309020205020404" pitchFamily="49" charset="0"/>
              <a:cs typeface="Courier New" panose="02070309020205020404" pitchFamily="49" charset="0"/>
            </a:endParaRPr>
          </a:p>
          <a:p>
            <a:endParaRPr lang="en-US" sz="1400" dirty="0"/>
          </a:p>
        </p:txBody>
      </p:sp>
    </p:spTree>
    <p:extLst>
      <p:ext uri="{BB962C8B-B14F-4D97-AF65-F5344CB8AC3E}">
        <p14:creationId xmlns:p14="http://schemas.microsoft.com/office/powerpoint/2010/main" val="190733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34</a:t>
            </a:fld>
            <a:endParaRPr lang="en-US" dirty="0"/>
          </a:p>
        </p:txBody>
      </p:sp>
      <p:pic>
        <p:nvPicPr>
          <p:cNvPr id="9" name="Picture 8">
            <a:extLst>
              <a:ext uri="{FF2B5EF4-FFF2-40B4-BE49-F238E27FC236}">
                <a16:creationId xmlns:a16="http://schemas.microsoft.com/office/drawing/2014/main" id="{76EC4AEF-E127-3E4B-A7F6-8E54D66C6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33090"/>
            <a:ext cx="10715625" cy="6858000"/>
          </a:xfrm>
          <a:prstGeom prst="rect">
            <a:avLst/>
          </a:prstGeom>
        </p:spPr>
      </p:pic>
    </p:spTree>
    <p:extLst>
      <p:ext uri="{BB962C8B-B14F-4D97-AF65-F5344CB8AC3E}">
        <p14:creationId xmlns:p14="http://schemas.microsoft.com/office/powerpoint/2010/main" val="265497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While promises can chain, they can also have errors!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When a promise has an error, all promises that chain off that promise will reject with the same error until it is caught and handled.</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second callback of </a:t>
            </a:r>
            <a:r>
              <a:rPr lang="en-US" sz="2000" i="1" dirty="0">
                <a:latin typeface="Verdana" panose="020B0604030504040204" pitchFamily="34" charset="0"/>
                <a:ea typeface="Verdana" panose="020B0604030504040204" pitchFamily="34" charset="0"/>
                <a:cs typeface="Verdana" panose="020B0604030504040204" pitchFamily="34" charset="0"/>
              </a:rPr>
              <a:t>then</a:t>
            </a:r>
            <a:r>
              <a:rPr lang="en-US" sz="2000" dirty="0">
                <a:latin typeface="Verdana" panose="020B0604030504040204" pitchFamily="34" charset="0"/>
                <a:ea typeface="Verdana" panose="020B0604030504040204" pitchFamily="34" charset="0"/>
                <a:cs typeface="Verdana" panose="020B0604030504040204" pitchFamily="34" charset="0"/>
              </a:rPr>
              <a:t> allows you to catch any errors that have occurred to that point. From there, you may:</a:t>
            </a:r>
          </a:p>
          <a:p>
            <a:pPr lvl="1"/>
            <a:r>
              <a:rPr lang="en-US" sz="2000" dirty="0">
                <a:latin typeface="Verdana" panose="020B0604030504040204" pitchFamily="34" charset="0"/>
                <a:ea typeface="Verdana" panose="020B0604030504040204" pitchFamily="34" charset="0"/>
                <a:cs typeface="Verdana" panose="020B0604030504040204" pitchFamily="34" charset="0"/>
              </a:rPr>
              <a:t>Log and rethrow the error to keep the chain from being fixed.</a:t>
            </a:r>
          </a:p>
          <a:p>
            <a:pPr lvl="1"/>
            <a:r>
              <a:rPr lang="en-US" sz="2000" dirty="0">
                <a:latin typeface="Verdana" panose="020B0604030504040204" pitchFamily="34" charset="0"/>
                <a:ea typeface="Verdana" panose="020B0604030504040204" pitchFamily="34" charset="0"/>
                <a:cs typeface="Verdana" panose="020B0604030504040204" pitchFamily="34" charset="0"/>
              </a:rPr>
              <a:t>Recover, and return a value (or a promise that will resolve to a value!) that will be used in order to continue the chain successfully from that point</a:t>
            </a:r>
          </a:p>
          <a:p>
            <a:pPr marL="0" indent="0">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Alternatively, you can use the </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795E26"/>
                </a:solidFill>
                <a:latin typeface="Courier New" panose="02070309020205020404" pitchFamily="49" charset="0"/>
                <a:cs typeface="Courier New" panose="02070309020205020404" pitchFamily="49" charset="0"/>
              </a:rPr>
              <a:t>catch</a:t>
            </a:r>
            <a:r>
              <a:rPr lang="en-US" sz="2000" b="1" i="1" dirty="0">
                <a:solidFill>
                  <a:srgbClr val="000000"/>
                </a:solidFill>
                <a:latin typeface="Courier New" panose="02070309020205020404" pitchFamily="49" charset="0"/>
                <a:cs typeface="Courier New" panose="02070309020205020404" pitchFamily="49" charset="0"/>
              </a:rPr>
              <a:t>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method on a promise, which is essentially</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795E26"/>
                </a:solidFill>
                <a:latin typeface="Courier New" panose="02070309020205020404" pitchFamily="49" charset="0"/>
                <a:cs typeface="Courier New" panose="02070309020205020404" pitchFamily="49" charset="0"/>
              </a:rPr>
              <a:t>then</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a:solidFill>
                  <a:srgbClr val="0000FF"/>
                </a:solidFill>
                <a:latin typeface="Courier New" panose="02070309020205020404" pitchFamily="49" charset="0"/>
                <a:cs typeface="Courier New" panose="02070309020205020404" pitchFamily="49" charset="0"/>
              </a:rPr>
              <a:t>null</a:t>
            </a:r>
            <a:r>
              <a:rPr lang="en-US" sz="2000" b="1" i="1" dirty="0">
                <a:solidFill>
                  <a:srgbClr val="000000"/>
                </a:solidFill>
                <a:latin typeface="Courier New" panose="02070309020205020404" pitchFamily="49" charset="0"/>
                <a:cs typeface="Courier New" panose="02070309020205020404" pitchFamily="49" charset="0"/>
              </a:rPr>
              <a:t>,(</a:t>
            </a:r>
            <a:r>
              <a:rPr lang="en-US" sz="2000" b="1" i="1" dirty="0" err="1">
                <a:solidFill>
                  <a:srgbClr val="001080"/>
                </a:solidFill>
                <a:latin typeface="Courier New" panose="02070309020205020404" pitchFamily="49" charset="0"/>
                <a:cs typeface="Courier New" panose="02070309020205020404" pitchFamily="49" charset="0"/>
              </a:rPr>
              <a:t>errorHandler</a:t>
            </a:r>
            <a:r>
              <a:rPr lang="en-US" sz="2000" b="1" i="1" dirty="0">
                <a:solidFill>
                  <a:srgbClr val="000000"/>
                </a:solidFill>
                <a:latin typeface="Courier New" panose="02070309020205020404" pitchFamily="49" charset="0"/>
                <a:cs typeface="Courier New" panose="02070309020205020404" pitchFamily="49" charset="0"/>
              </a:rPr>
              <a:t>) </a:t>
            </a:r>
            <a:r>
              <a:rPr lang="en-US" sz="2000" b="1" i="1" dirty="0">
                <a:solidFill>
                  <a:srgbClr val="0000FF"/>
                </a:solidFill>
                <a:latin typeface="Courier New" panose="02070309020205020404" pitchFamily="49" charset="0"/>
                <a:cs typeface="Courier New" panose="02070309020205020404" pitchFamily="49" charset="0"/>
              </a:rPr>
              <a:t>=&gt;</a:t>
            </a:r>
            <a:r>
              <a:rPr lang="en-US" sz="2000" b="1" i="1" dirty="0">
                <a:solidFill>
                  <a:srgbClr val="000000"/>
                </a:solidFill>
                <a:latin typeface="Courier New" panose="02070309020205020404" pitchFamily="49" charset="0"/>
                <a:cs typeface="Courier New" panose="02070309020205020404" pitchFamily="49" charset="0"/>
              </a:rPr>
              <a:t> {})</a:t>
            </a:r>
          </a:p>
          <a:p>
            <a:pPr marL="0" indent="0">
              <a:buNone/>
            </a:pPr>
            <a:endParaRPr lang="en-US" sz="2000" b="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35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Catching Errors</a:t>
            </a:r>
          </a:p>
        </p:txBody>
      </p:sp>
    </p:spTree>
    <p:extLst>
      <p:ext uri="{BB962C8B-B14F-4D97-AF65-F5344CB8AC3E}">
        <p14:creationId xmlns:p14="http://schemas.microsoft.com/office/powerpoint/2010/main" val="1207305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36</a:t>
            </a:fld>
            <a:endParaRPr lang="en-US" dirty="0"/>
          </a:p>
        </p:txBody>
      </p:sp>
      <p:pic>
        <p:nvPicPr>
          <p:cNvPr id="9" name="Picture 8">
            <a:extLst>
              <a:ext uri="{FF2B5EF4-FFF2-40B4-BE49-F238E27FC236}">
                <a16:creationId xmlns:a16="http://schemas.microsoft.com/office/drawing/2014/main" id="{0795A522-7B84-3C4E-BF3D-4BDEAF497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99" y="-43866"/>
            <a:ext cx="10715625" cy="6858000"/>
          </a:xfrm>
          <a:prstGeom prst="rect">
            <a:avLst/>
          </a:prstGeom>
        </p:spPr>
      </p:pic>
    </p:spTree>
    <p:extLst>
      <p:ext uri="{BB962C8B-B14F-4D97-AF65-F5344CB8AC3E}">
        <p14:creationId xmlns:p14="http://schemas.microsoft.com/office/powerpoint/2010/main" val="137576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7" y="1246847"/>
            <a:ext cx="4166282" cy="4764536"/>
          </a:xfrm>
        </p:spPr>
        <p:txBody>
          <a:bodyPr/>
          <a:lstStyle/>
          <a:p>
            <a:pPr marL="0" indent="0">
              <a:buNone/>
            </a:pPr>
            <a:r>
              <a:rPr lang="en-US" sz="2000" dirty="0"/>
              <a:t>We will use a node package called </a:t>
            </a:r>
            <a:r>
              <a:rPr lang="en-US" sz="2000" b="1" dirty="0">
                <a:solidFill>
                  <a:srgbClr val="AB263D"/>
                </a:solidFill>
              </a:rPr>
              <a:t>bluebird</a:t>
            </a:r>
            <a:r>
              <a:rPr lang="en-US" sz="2000" dirty="0"/>
              <a:t> to convert methods that take callbacks to methods that return promises.</a:t>
            </a:r>
          </a:p>
          <a:p>
            <a:pPr marL="0" indent="0">
              <a:buNone/>
            </a:pPr>
            <a:r>
              <a:rPr lang="en-US" sz="2000" dirty="0"/>
              <a:t>To convert one method, we use bluebird’s </a:t>
            </a:r>
            <a:r>
              <a:rPr lang="en-US" sz="2000" b="1" dirty="0" err="1">
                <a:solidFill>
                  <a:srgbClr val="AB263D"/>
                </a:solidFill>
              </a:rPr>
              <a:t>promisify</a:t>
            </a:r>
            <a:r>
              <a:rPr lang="en-US" sz="2000" dirty="0"/>
              <a:t> method; to convert each method in an object, we use </a:t>
            </a:r>
            <a:r>
              <a:rPr lang="en-US" sz="2000" b="1" dirty="0" err="1">
                <a:solidFill>
                  <a:srgbClr val="AB263D"/>
                </a:solidFill>
              </a:rPr>
              <a:t>promisifyAll</a:t>
            </a:r>
            <a:endParaRPr lang="en-US" sz="2000" b="1" dirty="0">
              <a:solidFill>
                <a:srgbClr val="AB263D"/>
              </a:solidFill>
            </a:endParaRPr>
          </a:p>
          <a:p>
            <a:pPr marL="0" indent="0">
              <a:buNone/>
            </a:pPr>
            <a:r>
              <a:rPr lang="en-US" sz="2000" dirty="0"/>
              <a:t>This will make a copy of each method, that ends with the term </a:t>
            </a:r>
            <a:r>
              <a:rPr lang="en-US" sz="2000" b="1" dirty="0">
                <a:solidFill>
                  <a:srgbClr val="AB263D"/>
                </a:solidFill>
              </a:rPr>
              <a:t>Async</a:t>
            </a:r>
            <a:r>
              <a:rPr lang="en-US" sz="2000" dirty="0"/>
              <a:t> and returns a promise.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Converting Callbacks to Promises</a:t>
            </a:r>
          </a:p>
        </p:txBody>
      </p:sp>
      <p:pic>
        <p:nvPicPr>
          <p:cNvPr id="5" name="Picture 4">
            <a:extLst>
              <a:ext uri="{FF2B5EF4-FFF2-40B4-BE49-F238E27FC236}">
                <a16:creationId xmlns:a16="http://schemas.microsoft.com/office/drawing/2014/main" id="{5E8DFE79-1690-4D45-8B88-49CE2C414267}"/>
              </a:ext>
            </a:extLst>
          </p:cNvPr>
          <p:cNvPicPr>
            <a:picLocks noChangeAspect="1"/>
          </p:cNvPicPr>
          <p:nvPr/>
        </p:nvPicPr>
        <p:blipFill rotWithShape="1">
          <a:blip r:embed="rId2"/>
          <a:srcRect/>
          <a:stretch/>
        </p:blipFill>
        <p:spPr>
          <a:xfrm>
            <a:off x="4842891" y="1246847"/>
            <a:ext cx="6798082" cy="3772933"/>
          </a:xfrm>
          <a:prstGeom prst="rect">
            <a:avLst/>
          </a:prstGeom>
        </p:spPr>
      </p:pic>
    </p:spTree>
    <p:extLst>
      <p:ext uri="{BB962C8B-B14F-4D97-AF65-F5344CB8AC3E}">
        <p14:creationId xmlns:p14="http://schemas.microsoft.com/office/powerpoint/2010/main" val="1026994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Rather than using callbacks, many people opt to convert their methods to return promises, even if they use code that internally uses callback.</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There are two strategies for converting converting callbacks to promises. Let us take, for example, converting </a:t>
            </a:r>
            <a:r>
              <a:rPr lang="en-US" sz="2000"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fs.readFile</a:t>
            </a:r>
            <a:r>
              <a:rPr lang="en-US" sz="2000" b="1" dirty="0">
                <a:solidFill>
                  <a:srgbClr val="AB263D"/>
                </a:solidFill>
                <a:latin typeface="Courier New" panose="02070309020205020404" pitchFamily="49" charset="0"/>
                <a:ea typeface="Verdana" panose="020B0604030504040204" pitchFamily="34" charset="0"/>
                <a:cs typeface="Courier New" panose="02070309020205020404" pitchFamily="49" charset="0"/>
              </a:rPr>
              <a:t> </a:t>
            </a:r>
            <a:r>
              <a:rPr lang="en-US" sz="2000" dirty="0">
                <a:latin typeface="Verdana" panose="020B0604030504040204" pitchFamily="34" charset="0"/>
                <a:ea typeface="Verdana" panose="020B0604030504040204" pitchFamily="34" charset="0"/>
                <a:cs typeface="Verdana" panose="020B0604030504040204" pitchFamily="34" charset="0"/>
              </a:rPr>
              <a:t>from a callback to a promise:</a:t>
            </a:r>
          </a:p>
          <a:p>
            <a:pPr lvl="1"/>
            <a:r>
              <a:rPr lang="en-US" sz="2000" dirty="0">
                <a:latin typeface="Verdana" panose="020B0604030504040204" pitchFamily="34" charset="0"/>
                <a:ea typeface="Verdana" panose="020B0604030504040204" pitchFamily="34" charset="0"/>
                <a:cs typeface="Verdana" panose="020B0604030504040204" pitchFamily="34" charset="0"/>
              </a:rPr>
              <a:t>Manually writing a method that returns a promise, which internally calls </a:t>
            </a:r>
            <a:r>
              <a:rPr lang="en-US" sz="2000" b="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fs.readFile</a:t>
            </a:r>
            <a:endParaRPr lang="en-US" sz="2000" b="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pPr lvl="1"/>
            <a:r>
              <a:rPr lang="en-US" sz="2000" dirty="0">
                <a:latin typeface="Verdana" panose="020B0604030504040204" pitchFamily="34" charset="0"/>
                <a:ea typeface="Verdana" panose="020B0604030504040204" pitchFamily="34" charset="0"/>
                <a:cs typeface="Verdana" panose="020B0604030504040204" pitchFamily="34" charset="0"/>
              </a:rPr>
              <a:t>Using a promise library, such as bluebird, to make a copy of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fs</a:t>
            </a:r>
            <a:r>
              <a:rPr lang="en-US" sz="2000" dirty="0">
                <a:latin typeface="Verdana" panose="020B0604030504040204" pitchFamily="34" charset="0"/>
                <a:ea typeface="Verdana" panose="020B0604030504040204" pitchFamily="34" charset="0"/>
                <a:cs typeface="Verdana" panose="020B0604030504040204" pitchFamily="34" charset="0"/>
              </a:rPr>
              <a:t> that has methods auto generated to return promises. It will make a method called </a:t>
            </a:r>
            <a:r>
              <a:rPr lang="en-US" sz="2000"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readFileAsync</a:t>
            </a:r>
            <a:r>
              <a:rPr lang="en-US" sz="2000" dirty="0">
                <a:latin typeface="Verdana" panose="020B0604030504040204" pitchFamily="34" charset="0"/>
                <a:ea typeface="Verdana" panose="020B0604030504040204" pitchFamily="34" charset="0"/>
                <a:cs typeface="Verdana" panose="020B0604030504040204" pitchFamily="34" charset="0"/>
              </a:rPr>
              <a:t>, which returns a promise.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This concept is called colloquially known as </a:t>
            </a:r>
            <a:r>
              <a:rPr lang="en-US" sz="2000" dirty="0" err="1">
                <a:latin typeface="Verdana" panose="020B0604030504040204" pitchFamily="34" charset="0"/>
                <a:ea typeface="Verdana" panose="020B0604030504040204" pitchFamily="34" charset="0"/>
                <a:cs typeface="Verdana" panose="020B0604030504040204" pitchFamily="34" charset="0"/>
              </a:rPr>
              <a:t>promisifying</a:t>
            </a:r>
            <a:r>
              <a:rPr lang="en-US" sz="2000" dirty="0">
                <a:latin typeface="Verdana" panose="020B0604030504040204" pitchFamily="34" charset="0"/>
                <a:ea typeface="Verdana" panose="020B0604030504040204" pitchFamily="34" charset="0"/>
                <a:cs typeface="Verdana" panose="020B0604030504040204" pitchFamily="34" charset="0"/>
              </a:rPr>
              <a:t> an operation.</a:t>
            </a:r>
          </a:p>
        </p:txBody>
      </p:sp>
      <p:sp>
        <p:nvSpPr>
          <p:cNvPr id="3" name="Slide Number Placeholder 2"/>
          <p:cNvSpPr>
            <a:spLocks noGrp="1"/>
          </p:cNvSpPr>
          <p:nvPr>
            <p:ph type="sldNum" sz="quarter" idx="14"/>
          </p:nvPr>
        </p:nvSpPr>
        <p:spPr/>
        <p:txBody>
          <a:bodyPr/>
          <a:lstStyle/>
          <a:p>
            <a:fld id="{12342C3A-DD85-7843-B416-BD52AB030D59}" type="slidenum">
              <a:rPr lang="en-US" smtClean="0"/>
              <a:pPr/>
              <a:t>38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Converting a Callback to a Promise</a:t>
            </a:r>
          </a:p>
        </p:txBody>
      </p:sp>
    </p:spTree>
    <p:extLst>
      <p:ext uri="{BB962C8B-B14F-4D97-AF65-F5344CB8AC3E}">
        <p14:creationId xmlns:p14="http://schemas.microsoft.com/office/powerpoint/2010/main" val="4126075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39</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Example 2: Reading Files With Promises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6180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062246"/>
            <a:ext cx="11585731" cy="36512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Blocking thread-based architecture (how apache/PHP run)</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Thread Blocking</a:t>
            </a:r>
          </a:p>
        </p:txBody>
      </p:sp>
      <p:pic>
        <p:nvPicPr>
          <p:cNvPr id="5" name="Content Placeholder 4" descr="4812620004.eps">
            <a:extLst>
              <a:ext uri="{FF2B5EF4-FFF2-40B4-BE49-F238E27FC236}">
                <a16:creationId xmlns:a16="http://schemas.microsoft.com/office/drawing/2014/main" id="{8961C63B-4BE1-354B-83B2-12AD149A132D}"/>
              </a:ext>
            </a:extLst>
          </p:cNvPr>
          <p:cNvPicPr>
            <a:picLocks noChangeAspect="1"/>
          </p:cNvPicPr>
          <p:nvPr/>
        </p:nvPicPr>
        <p:blipFill>
          <a:blip r:embed="rId2">
            <a:extLst>
              <a:ext uri="{28A0092B-C50C-407E-A947-70E740481C1C}">
                <a14:useLocalDpi xmlns:a14="http://schemas.microsoft.com/office/drawing/2010/main" val="0"/>
              </a:ext>
            </a:extLst>
          </a:blip>
          <a:srcRect l="-6570" r="-6570"/>
          <a:stretch>
            <a:fillRect/>
          </a:stretch>
        </p:blipFill>
        <p:spPr>
          <a:xfrm>
            <a:off x="2590800" y="1675209"/>
            <a:ext cx="6400800" cy="4525963"/>
          </a:xfrm>
          <a:prstGeom prst="rect">
            <a:avLst/>
          </a:prstGeom>
        </p:spPr>
      </p:pic>
    </p:spTree>
    <p:extLst>
      <p:ext uri="{BB962C8B-B14F-4D97-AF65-F5344CB8AC3E}">
        <p14:creationId xmlns:p14="http://schemas.microsoft.com/office/powerpoint/2010/main" val="2223000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are now going to convert the previous script to perform the same operation, however this time we will use promises., </a:t>
            </a:r>
          </a:p>
          <a:p>
            <a:pPr marL="544068" lvl="1" indent="-3429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We will first use Bluebird to </a:t>
            </a:r>
            <a:r>
              <a:rPr lang="en-US" sz="2000" dirty="0" err="1">
                <a:latin typeface="Verdana" panose="020B0604030504040204" pitchFamily="34" charset="0"/>
                <a:ea typeface="Verdana" panose="020B0604030504040204" pitchFamily="34" charset="0"/>
                <a:cs typeface="Verdana" panose="020B0604030504040204" pitchFamily="34" charset="0"/>
              </a:rPr>
              <a:t>promisify</a:t>
            </a:r>
            <a:r>
              <a:rPr lang="en-US" sz="2000" dirty="0">
                <a:latin typeface="Verdana" panose="020B0604030504040204" pitchFamily="34" charset="0"/>
                <a:ea typeface="Verdana" panose="020B0604030504040204" pitchFamily="34" charset="0"/>
                <a:cs typeface="Verdana" panose="020B0604030504040204" pitchFamily="34" charset="0"/>
              </a:rPr>
              <a:t> the entirety of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fs</a:t>
            </a:r>
            <a:r>
              <a:rPr lang="en-US" sz="2000" dirty="0">
                <a:latin typeface="Verdana" panose="020B0604030504040204" pitchFamily="34" charset="0"/>
                <a:ea typeface="Verdana" panose="020B0604030504040204" pitchFamily="34" charset="0"/>
                <a:cs typeface="Verdana" panose="020B0604030504040204" pitchFamily="34" charset="0"/>
              </a:rPr>
              <a:t> and </a:t>
            </a:r>
            <a:r>
              <a:rPr lang="en-US" sz="2000" i="1" dirty="0">
                <a:latin typeface="Verdana" panose="020B0604030504040204" pitchFamily="34" charset="0"/>
                <a:ea typeface="Verdana" panose="020B0604030504040204" pitchFamily="34" charset="0"/>
                <a:cs typeface="Verdana" panose="020B0604030504040204" pitchFamily="34" charset="0"/>
              </a:rPr>
              <a:t>prompt</a:t>
            </a:r>
            <a:r>
              <a:rPr lang="en-US" sz="2000" dirty="0">
                <a:latin typeface="Verdana" panose="020B0604030504040204" pitchFamily="34" charset="0"/>
                <a:ea typeface="Verdana" panose="020B0604030504040204" pitchFamily="34" charset="0"/>
                <a:cs typeface="Verdana" panose="020B0604030504040204" pitchFamily="34" charset="0"/>
              </a:rPr>
              <a:t>.</a:t>
            </a:r>
          </a:p>
          <a:p>
            <a:pPr marL="544068" lvl="1" indent="-3429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We will then perform our goals from before, this time using promises.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You can see this code demonstrated in the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promise</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000" dirty="0">
                <a:latin typeface="Verdana" panose="020B0604030504040204" pitchFamily="34" charset="0"/>
                <a:ea typeface="Verdana" panose="020B0604030504040204" pitchFamily="34" charset="0"/>
                <a:cs typeface="Verdana" panose="020B0604030504040204" pitchFamily="34" charset="0"/>
              </a:rPr>
              <a:t>folder.</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40</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Our Goal</a:t>
            </a:r>
          </a:p>
        </p:txBody>
      </p:sp>
    </p:spTree>
    <p:extLst>
      <p:ext uri="{BB962C8B-B14F-4D97-AF65-F5344CB8AC3E}">
        <p14:creationId xmlns:p14="http://schemas.microsoft.com/office/powerpoint/2010/main" val="1099135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41</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Async/Await</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69204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In general, writing asynchronous code is syntactically messy. </a:t>
            </a:r>
          </a:p>
          <a:p>
            <a:pPr lvl="1"/>
            <a:r>
              <a:rPr lang="en-US" sz="1800" dirty="0">
                <a:latin typeface="Verdana" panose="020B0604030504040204" pitchFamily="34" charset="0"/>
                <a:ea typeface="Verdana" panose="020B0604030504040204" pitchFamily="34" charset="0"/>
                <a:cs typeface="Verdana" panose="020B0604030504040204" pitchFamily="34" charset="0"/>
              </a:rPr>
              <a:t>Ends up in deeply nested callbacks</a:t>
            </a:r>
          </a:p>
          <a:p>
            <a:pPr lvl="1"/>
            <a:r>
              <a:rPr lang="en-US" sz="1800" dirty="0">
                <a:latin typeface="Verdana" panose="020B0604030504040204" pitchFamily="34" charset="0"/>
                <a:ea typeface="Verdana" panose="020B0604030504040204" pitchFamily="34" charset="0"/>
                <a:cs typeface="Verdana" panose="020B0604030504040204" pitchFamily="34" charset="0"/>
              </a:rPr>
              <a:t>Creates huge promise chains</a:t>
            </a:r>
          </a:p>
          <a:p>
            <a:pPr lvl="1"/>
            <a:r>
              <a:rPr lang="en-US" sz="1800" dirty="0">
                <a:latin typeface="Verdana" panose="020B0604030504040204" pitchFamily="34" charset="0"/>
                <a:ea typeface="Verdana" panose="020B0604030504040204" pitchFamily="34" charset="0"/>
                <a:cs typeface="Verdana" panose="020B0604030504040204" pitchFamily="34" charset="0"/>
              </a:rPr>
              <a:t>Hard to error check</a:t>
            </a:r>
          </a:p>
          <a:p>
            <a:pPr marL="457200"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As a result, over the last several years, the JavaScript language has added a concept of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async functions and</a:t>
            </a:r>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rPr>
              <a:t>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await</a:t>
            </a:r>
            <a:r>
              <a:rPr lang="en-US" sz="2000" dirty="0">
                <a:latin typeface="Verdana" panose="020B0604030504040204" pitchFamily="34" charset="0"/>
                <a:ea typeface="Verdana" panose="020B0604030504040204" pitchFamily="34" charset="0"/>
                <a:cs typeface="Verdana" panose="020B0604030504040204" pitchFamily="34" charset="0"/>
              </a:rPr>
              <a:t>ing</a:t>
            </a:r>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rPr>
              <a:t> </a:t>
            </a:r>
            <a:r>
              <a:rPr lang="en-US" sz="2000" dirty="0">
                <a:latin typeface="Verdana" panose="020B0604030504040204" pitchFamily="34" charset="0"/>
                <a:ea typeface="Verdana" panose="020B0604030504040204" pitchFamily="34" charset="0"/>
                <a:cs typeface="Verdana" panose="020B0604030504040204" pitchFamily="34" charset="0"/>
              </a:rPr>
              <a:t>the end of an asynchronous operation.</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Asynchronous Code Is Messy</a:t>
            </a:r>
          </a:p>
        </p:txBody>
      </p:sp>
    </p:spTree>
    <p:extLst>
      <p:ext uri="{BB962C8B-B14F-4D97-AF65-F5344CB8AC3E}">
        <p14:creationId xmlns:p14="http://schemas.microsoft.com/office/powerpoint/2010/main" val="792264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A function can be defined as an </a:t>
            </a:r>
            <a:r>
              <a:rPr lang="en-US" sz="2000" b="1" i="1" dirty="0">
                <a:solidFill>
                  <a:srgbClr val="0000FF"/>
                </a:solidFill>
                <a:latin typeface="Courier New" panose="02070309020205020404" pitchFamily="49" charset="0"/>
                <a:cs typeface="Courier New" panose="02070309020205020404" pitchFamily="49" charset="0"/>
              </a:rPr>
              <a:t>async</a:t>
            </a:r>
            <a:r>
              <a:rPr lang="en-US" sz="2000" dirty="0">
                <a:solidFill>
                  <a:srgbClr val="000000"/>
                </a:solidFill>
                <a:latin typeface="Menlo" panose="020B0609030804020204" pitchFamily="49" charset="0"/>
              </a:rPr>
              <a:t> </a:t>
            </a:r>
            <a:r>
              <a:rPr lang="en-US" sz="2000" b="1" dirty="0">
                <a:solidFill>
                  <a:srgbClr val="AB263D"/>
                </a:solidFill>
                <a:latin typeface="Courier New" panose="02070309020205020404" pitchFamily="49" charset="0"/>
                <a:ea typeface="Verdana" panose="020B0604030504040204" pitchFamily="34" charset="0"/>
                <a:cs typeface="Courier New" panose="02070309020205020404" pitchFamily="49" charset="0"/>
              </a:rPr>
              <a:t>function</a:t>
            </a:r>
            <a:r>
              <a:rPr lang="en-US" sz="2000" dirty="0">
                <a:latin typeface="Verdana" panose="020B0604030504040204" pitchFamily="34" charset="0"/>
                <a:ea typeface="Verdana" panose="020B0604030504040204" pitchFamily="34" charset="0"/>
                <a:cs typeface="Verdana" panose="020B0604030504040204" pitchFamily="34" charset="0"/>
              </a:rPr>
              <a:t>, which means that the function will automatically return a promise (even if there are no asynchronous operation in that function).</a:t>
            </a:r>
          </a:p>
          <a:p>
            <a:r>
              <a:rPr lang="en-US" sz="2000" dirty="0">
                <a:latin typeface="Verdana" panose="020B0604030504040204" pitchFamily="34" charset="0"/>
                <a:ea typeface="Verdana" panose="020B0604030504040204" pitchFamily="34" charset="0"/>
                <a:cs typeface="Verdana" panose="020B0604030504040204" pitchFamily="34" charset="0"/>
              </a:rPr>
              <a:t>By marking a function as </a:t>
            </a:r>
            <a:r>
              <a:rPr lang="en-US" sz="2000" b="1" i="1" dirty="0">
                <a:solidFill>
                  <a:srgbClr val="0000FF"/>
                </a:solidFill>
                <a:latin typeface="Courier New" panose="02070309020205020404" pitchFamily="49" charset="0"/>
                <a:cs typeface="Courier New" panose="02070309020205020404" pitchFamily="49" charset="0"/>
              </a:rPr>
              <a:t>async</a:t>
            </a:r>
            <a:r>
              <a:rPr lang="en-US" sz="2000" dirty="0">
                <a:latin typeface="Verdana" panose="020B0604030504040204" pitchFamily="34" charset="0"/>
                <a:ea typeface="Verdana" panose="020B0604030504040204" pitchFamily="34" charset="0"/>
                <a:cs typeface="Verdana" panose="020B0604030504040204" pitchFamily="34" charset="0"/>
              </a:rPr>
              <a:t>, you allow the</a:t>
            </a:r>
            <a:r>
              <a:rPr lang="en-US" sz="2000" i="1" dirty="0">
                <a:latin typeface="Verdana" panose="020B0604030504040204" pitchFamily="34" charset="0"/>
                <a:ea typeface="Verdana" panose="020B0604030504040204" pitchFamily="34" charset="0"/>
                <a:cs typeface="Verdana" panose="020B0604030504040204" pitchFamily="34" charset="0"/>
              </a:rPr>
              <a:t> </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solidFill>
                  <a:srgbClr val="000000"/>
                </a:solidFill>
                <a:latin typeface="Menlo" panose="020B0609030804020204" pitchFamily="49" charset="0"/>
              </a:rPr>
              <a:t> </a:t>
            </a:r>
            <a:r>
              <a:rPr lang="en-US" sz="2000" dirty="0">
                <a:latin typeface="Verdana" panose="020B0604030504040204" pitchFamily="34" charset="0"/>
                <a:ea typeface="Verdana" panose="020B0604030504040204" pitchFamily="34" charset="0"/>
                <a:cs typeface="Verdana" panose="020B0604030504040204" pitchFamily="34" charset="0"/>
              </a:rPr>
              <a:t>keyword to be used inside of the function.</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Besides their ability to </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latin typeface="Verdana" panose="020B0604030504040204" pitchFamily="34" charset="0"/>
                <a:ea typeface="Verdana" panose="020B0604030504040204" pitchFamily="34" charset="0"/>
                <a:cs typeface="Verdana" panose="020B0604030504040204" pitchFamily="34" charset="0"/>
              </a:rPr>
              <a:t> promises and their guaranteed returning of a promise, there is no difference between a </a:t>
            </a:r>
            <a:r>
              <a:rPr lang="en-US" sz="2000" i="1" dirty="0">
                <a:latin typeface="Verdana" panose="020B0604030504040204" pitchFamily="34" charset="0"/>
                <a:ea typeface="Verdana" panose="020B0604030504040204" pitchFamily="34" charset="0"/>
                <a:cs typeface="Verdana" panose="020B0604030504040204" pitchFamily="34" charset="0"/>
              </a:rPr>
              <a:t>function</a:t>
            </a:r>
            <a:r>
              <a:rPr lang="en-US" sz="2000" dirty="0">
                <a:latin typeface="Verdana" panose="020B0604030504040204" pitchFamily="34" charset="0"/>
                <a:ea typeface="Verdana" panose="020B0604030504040204" pitchFamily="34" charset="0"/>
                <a:cs typeface="Verdana" panose="020B0604030504040204" pitchFamily="34" charset="0"/>
              </a:rPr>
              <a:t> and an </a:t>
            </a:r>
            <a:r>
              <a:rPr lang="en-US" sz="2000" i="1" dirty="0">
                <a:latin typeface="Verdana" panose="020B0604030504040204" pitchFamily="34" charset="0"/>
                <a:ea typeface="Verdana" panose="020B0604030504040204" pitchFamily="34" charset="0"/>
                <a:cs typeface="Verdana" panose="020B0604030504040204" pitchFamily="34" charset="0"/>
              </a:rPr>
              <a:t>async function</a:t>
            </a:r>
            <a:r>
              <a:rPr lang="en-US" sz="2000"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000" b="1" dirty="0">
                <a:latin typeface="Verdana" panose="020B0604030504040204" pitchFamily="34" charset="0"/>
                <a:ea typeface="Verdana" panose="020B0604030504040204" pitchFamily="34" charset="0"/>
                <a:cs typeface="Verdana" panose="020B0604030504040204" pitchFamily="34" charset="0"/>
              </a:rPr>
              <a:t>You can ONLY use the </a:t>
            </a:r>
            <a:r>
              <a:rPr lang="en-US" sz="2000" b="1" i="1" dirty="0">
                <a:solidFill>
                  <a:srgbClr val="AF00DB"/>
                </a:solidFill>
                <a:latin typeface="Courier New" panose="02070309020205020404" pitchFamily="49" charset="0"/>
                <a:cs typeface="Courier New" panose="02070309020205020404" pitchFamily="49" charset="0"/>
              </a:rPr>
              <a:t>await</a:t>
            </a:r>
            <a:r>
              <a:rPr lang="en-US" sz="2000" b="1" dirty="0">
                <a:latin typeface="Verdana" panose="020B0604030504040204" pitchFamily="34" charset="0"/>
                <a:ea typeface="Verdana" panose="020B0604030504040204" pitchFamily="34" charset="0"/>
                <a:cs typeface="Verdana" panose="020B0604030504040204" pitchFamily="34" charset="0"/>
              </a:rPr>
              <a:t> keyword inside an </a:t>
            </a:r>
            <a:r>
              <a:rPr lang="en-US" sz="2000" b="1" i="1" dirty="0">
                <a:solidFill>
                  <a:srgbClr val="0000FF"/>
                </a:solidFill>
                <a:latin typeface="Courier New" panose="02070309020205020404" pitchFamily="49" charset="0"/>
                <a:cs typeface="Courier New" panose="02070309020205020404" pitchFamily="49" charset="0"/>
              </a:rPr>
              <a:t>async</a:t>
            </a:r>
            <a:r>
              <a:rPr lang="en-US" sz="2000" b="1" dirty="0">
                <a:latin typeface="Verdana" panose="020B0604030504040204" pitchFamily="34" charset="0"/>
                <a:ea typeface="Verdana" panose="020B0604030504040204" pitchFamily="34" charset="0"/>
                <a:cs typeface="Verdana" panose="020B0604030504040204" pitchFamily="34" charset="0"/>
              </a:rPr>
              <a:t> function.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Async Functions</a:t>
            </a:r>
          </a:p>
        </p:txBody>
      </p:sp>
    </p:spTree>
    <p:extLst>
      <p:ext uri="{BB962C8B-B14F-4D97-AF65-F5344CB8AC3E}">
        <p14:creationId xmlns:p14="http://schemas.microsoft.com/office/powerpoint/2010/main" val="132842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latin typeface="Verdana" panose="020B0604030504040204" pitchFamily="34" charset="0"/>
                <a:ea typeface="Verdana" panose="020B0604030504040204" pitchFamily="34" charset="0"/>
                <a:cs typeface="Verdana" panose="020B0604030504040204" pitchFamily="34" charset="0"/>
              </a:rPr>
              <a:t> keyword can only be used inside of an </a:t>
            </a:r>
            <a:r>
              <a:rPr lang="en-US" sz="2000" b="1" i="1" dirty="0">
                <a:solidFill>
                  <a:srgbClr val="0000FF"/>
                </a:solidFill>
                <a:latin typeface="Courier New" panose="02070309020205020404" pitchFamily="49" charset="0"/>
                <a:cs typeface="Courier New" panose="02070309020205020404" pitchFamily="49" charset="0"/>
              </a:rPr>
              <a:t>async</a:t>
            </a:r>
            <a:r>
              <a:rPr lang="en-US" sz="2000" b="1" dirty="0">
                <a:solidFill>
                  <a:srgbClr val="AB263D"/>
                </a:solidFill>
                <a:latin typeface="Courier New" panose="02070309020205020404" pitchFamily="49" charset="0"/>
                <a:ea typeface="Verdana" panose="020B0604030504040204" pitchFamily="34" charset="0"/>
                <a:cs typeface="Courier New" panose="02070309020205020404" pitchFamily="49" charset="0"/>
              </a:rPr>
              <a:t> function</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When you </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latin typeface="Verdana" panose="020B0604030504040204" pitchFamily="34" charset="0"/>
                <a:ea typeface="Verdana" panose="020B0604030504040204" pitchFamily="34" charset="0"/>
                <a:cs typeface="Verdana" panose="020B0604030504040204" pitchFamily="34" charset="0"/>
              </a:rPr>
              <a:t> a promise, you will cause the rest of the function to execute after that promise resolves or rejects. If the promise rejects, an error will be thrown on the line that awaits it.</a:t>
            </a:r>
          </a:p>
          <a:p>
            <a:r>
              <a:rPr lang="en-US" sz="2000" dirty="0">
                <a:latin typeface="Verdana" panose="020B0604030504040204" pitchFamily="34" charset="0"/>
                <a:ea typeface="Verdana" panose="020B0604030504040204" pitchFamily="34" charset="0"/>
                <a:cs typeface="Verdana" panose="020B0604030504040204" pitchFamily="34" charset="0"/>
              </a:rPr>
              <a:t>This allows you to use </a:t>
            </a:r>
            <a:r>
              <a:rPr lang="en-US" sz="2000" b="1" i="1" dirty="0">
                <a:solidFill>
                  <a:srgbClr val="AF00DB"/>
                </a:solidFill>
                <a:latin typeface="Courier New" panose="02070309020205020404" pitchFamily="49" charset="0"/>
                <a:cs typeface="Courier New" panose="02070309020205020404" pitchFamily="49" charset="0"/>
              </a:rPr>
              <a:t>try</a:t>
            </a:r>
            <a:r>
              <a:rPr lang="en-US" sz="2000" dirty="0">
                <a:latin typeface="Verdana" panose="020B0604030504040204" pitchFamily="34" charset="0"/>
                <a:ea typeface="Verdana" panose="020B0604030504040204" pitchFamily="34" charset="0"/>
                <a:cs typeface="Verdana" panose="020B0604030504040204" pitchFamily="34" charset="0"/>
              </a:rPr>
              <a:t>/</a:t>
            </a:r>
            <a:r>
              <a:rPr lang="en-US" sz="2000" b="1" i="1" dirty="0">
                <a:solidFill>
                  <a:srgbClr val="AF00DB"/>
                </a:solidFill>
                <a:latin typeface="Courier New" panose="02070309020205020404" pitchFamily="49" charset="0"/>
                <a:cs typeface="Courier New" panose="02070309020205020404" pitchFamily="49" charset="0"/>
              </a:rPr>
              <a:t>catch</a:t>
            </a:r>
            <a:r>
              <a:rPr lang="en-US" sz="2000" dirty="0">
                <a:latin typeface="Verdana" panose="020B0604030504040204" pitchFamily="34" charset="0"/>
                <a:ea typeface="Verdana" panose="020B0604030504040204" pitchFamily="34" charset="0"/>
                <a:cs typeface="Verdana" panose="020B0604030504040204" pitchFamily="34" charset="0"/>
              </a:rPr>
              <a:t> syntax in asynchronous operations!</a:t>
            </a:r>
          </a:p>
          <a:p>
            <a:r>
              <a:rPr lang="en-US" sz="2000" dirty="0">
                <a:latin typeface="Verdana" panose="020B0604030504040204" pitchFamily="34" charset="0"/>
                <a:ea typeface="Verdana" panose="020B0604030504040204" pitchFamily="34" charset="0"/>
                <a:cs typeface="Verdana" panose="020B0604030504040204" pitchFamily="34" charset="0"/>
              </a:rPr>
              <a:t>The result of an </a:t>
            </a:r>
            <a:r>
              <a:rPr lang="en-US" sz="2000" b="1" i="1" dirty="0">
                <a:solidFill>
                  <a:srgbClr val="AF00DB"/>
                </a:solidFill>
                <a:latin typeface="Courier New" panose="02070309020205020404" pitchFamily="49" charset="0"/>
                <a:cs typeface="Courier New" panose="02070309020205020404" pitchFamily="49" charset="0"/>
              </a:rPr>
              <a:t>await</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000" dirty="0">
                <a:latin typeface="Verdana" panose="020B0604030504040204" pitchFamily="34" charset="0"/>
                <a:ea typeface="Verdana" panose="020B0604030504040204" pitchFamily="34" charset="0"/>
                <a:cs typeface="Verdana" panose="020B0604030504040204" pitchFamily="34" charset="0"/>
              </a:rPr>
              <a:t>operation is whatever the promise resolves to. If the promise does not resolve to a value, it will have a result of </a:t>
            </a:r>
            <a:r>
              <a:rPr lang="en-US" sz="2000" b="1" i="1" dirty="0">
                <a:solidFill>
                  <a:srgbClr val="0000FF"/>
                </a:solidFill>
                <a:latin typeface="Courier New" panose="02070309020205020404" pitchFamily="49" charset="0"/>
                <a:cs typeface="Courier New" panose="02070309020205020404" pitchFamily="49" charset="0"/>
              </a:rPr>
              <a:t>undefined</a:t>
            </a:r>
            <a:r>
              <a:rPr lang="en-US" sz="2000"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44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Awaiting Promises</a:t>
            </a:r>
          </a:p>
        </p:txBody>
      </p:sp>
    </p:spTree>
    <p:extLst>
      <p:ext uri="{BB962C8B-B14F-4D97-AF65-F5344CB8AC3E}">
        <p14:creationId xmlns:p14="http://schemas.microsoft.com/office/powerpoint/2010/main" val="1408044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046732"/>
            <a:ext cx="5172220"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On the top, we see promises. On the bottom, we see the same code written in </a:t>
            </a:r>
            <a:r>
              <a:rPr lang="en-US" sz="2000" b="1" i="1" dirty="0">
                <a:solidFill>
                  <a:srgbClr val="0000FF"/>
                </a:solidFill>
                <a:latin typeface="Courier New" panose="02070309020205020404" pitchFamily="49" charset="0"/>
                <a:cs typeface="Courier New" panose="02070309020205020404" pitchFamily="49" charset="0"/>
              </a:rPr>
              <a:t>async</a:t>
            </a:r>
            <a:r>
              <a:rPr lang="en-US" sz="2000" dirty="0">
                <a:latin typeface="Verdana" panose="020B0604030504040204" pitchFamily="34" charset="0"/>
                <a:ea typeface="Verdana" panose="020B0604030504040204" pitchFamily="34" charset="0"/>
                <a:cs typeface="Verdana" panose="020B0604030504040204" pitchFamily="34" charset="0"/>
              </a:rPr>
              <a:t>/</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latin typeface="Verdana" panose="020B0604030504040204" pitchFamily="34" charset="0"/>
                <a:ea typeface="Verdana" panose="020B0604030504040204" pitchFamily="34" charset="0"/>
                <a:cs typeface="Verdana" panose="020B0604030504040204" pitchFamily="34" charset="0"/>
              </a:rPr>
              <a:t> notation.</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12" name="Picture 11">
            <a:extLst>
              <a:ext uri="{FF2B5EF4-FFF2-40B4-BE49-F238E27FC236}">
                <a16:creationId xmlns:a16="http://schemas.microsoft.com/office/drawing/2014/main" id="{C3F18B20-A666-F448-855A-AEF71B21D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673" y="3512260"/>
            <a:ext cx="5274048" cy="2702948"/>
          </a:xfrm>
          <a:prstGeom prst="rect">
            <a:avLst/>
          </a:prstGeom>
        </p:spPr>
      </p:pic>
      <p:pic>
        <p:nvPicPr>
          <p:cNvPr id="13" name="Picture 12">
            <a:extLst>
              <a:ext uri="{FF2B5EF4-FFF2-40B4-BE49-F238E27FC236}">
                <a16:creationId xmlns:a16="http://schemas.microsoft.com/office/drawing/2014/main" id="{A97171D7-E5CE-DA44-8F77-259672333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873" y="418354"/>
            <a:ext cx="4918001" cy="2766374"/>
          </a:xfrm>
          <a:prstGeom prst="rect">
            <a:avLst/>
          </a:prstGeom>
        </p:spPr>
      </p:pic>
    </p:spTree>
    <p:extLst>
      <p:ext uri="{BB962C8B-B14F-4D97-AF65-F5344CB8AC3E}">
        <p14:creationId xmlns:p14="http://schemas.microsoft.com/office/powerpoint/2010/main" val="3075700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By using </a:t>
            </a:r>
            <a:r>
              <a:rPr lang="en-US" sz="2000" b="1" i="1" dirty="0">
                <a:solidFill>
                  <a:srgbClr val="0000FF"/>
                </a:solidFill>
                <a:latin typeface="Courier New" panose="02070309020205020404" pitchFamily="49" charset="0"/>
                <a:cs typeface="Courier New" panose="02070309020205020404" pitchFamily="49" charset="0"/>
              </a:rPr>
              <a:t>async</a:t>
            </a:r>
            <a:r>
              <a:rPr lang="en-US" sz="2000" dirty="0">
                <a:latin typeface="Verdana" panose="020B0604030504040204" pitchFamily="34" charset="0"/>
                <a:ea typeface="Verdana" panose="020B0604030504040204" pitchFamily="34" charset="0"/>
                <a:cs typeface="Verdana" panose="020B0604030504040204" pitchFamily="34" charset="0"/>
              </a:rPr>
              <a:t> and </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latin typeface="Verdana" panose="020B0604030504040204" pitchFamily="34" charset="0"/>
                <a:ea typeface="Verdana" panose="020B0604030504040204" pitchFamily="34" charset="0"/>
                <a:cs typeface="Verdana" panose="020B0604030504040204" pitchFamily="34" charset="0"/>
              </a:rPr>
              <a:t> we can create code that is written and read in the order that which the operations will complete, while still allowing the functions themselves to be asynchronous.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Internally, the functions that run async code will still be constantly giving up execution cycles to perform other operations while they continue their tasks, however your code can abstract over that.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Benefit Does It Have?</a:t>
            </a:r>
          </a:p>
        </p:txBody>
      </p:sp>
    </p:spTree>
    <p:extLst>
      <p:ext uri="{BB962C8B-B14F-4D97-AF65-F5344CB8AC3E}">
        <p14:creationId xmlns:p14="http://schemas.microsoft.com/office/powerpoint/2010/main" val="3369945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47</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Example 3: Reading Files With Async/Await</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09855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751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are now going to convert the previous script to perform the same operation, however this time we will use </a:t>
            </a:r>
            <a:r>
              <a:rPr lang="en-US" sz="2000" b="1" i="1" dirty="0">
                <a:solidFill>
                  <a:srgbClr val="0000FF"/>
                </a:solidFill>
                <a:latin typeface="Courier New" panose="02070309020205020404" pitchFamily="49" charset="0"/>
                <a:cs typeface="Courier New" panose="02070309020205020404" pitchFamily="49" charset="0"/>
              </a:rPr>
              <a:t>async</a:t>
            </a:r>
            <a:r>
              <a:rPr lang="en-US" sz="2000" dirty="0">
                <a:latin typeface="Verdana" panose="020B0604030504040204" pitchFamily="34" charset="0"/>
                <a:ea typeface="Verdana" panose="020B0604030504040204" pitchFamily="34" charset="0"/>
                <a:cs typeface="Verdana" panose="020B0604030504040204" pitchFamily="34" charset="0"/>
              </a:rPr>
              <a:t>/</a:t>
            </a:r>
            <a:r>
              <a:rPr lang="en-US" sz="2000" b="1" i="1" dirty="0">
                <a:solidFill>
                  <a:srgbClr val="AF00DB"/>
                </a:solidFill>
                <a:latin typeface="Courier New" panose="02070309020205020404" pitchFamily="49" charset="0"/>
                <a:cs typeface="Courier New" panose="02070309020205020404" pitchFamily="49" charset="0"/>
              </a:rPr>
              <a:t>await</a:t>
            </a:r>
            <a:r>
              <a:rPr lang="en-US" sz="2000" dirty="0">
                <a:latin typeface="Verdana" panose="020B0604030504040204" pitchFamily="34" charset="0"/>
                <a:ea typeface="Verdana" panose="020B0604030504040204" pitchFamily="34" charset="0"/>
                <a:cs typeface="Verdana" panose="020B0604030504040204" pitchFamily="34" charset="0"/>
              </a:rPr>
              <a:t>., </a:t>
            </a:r>
          </a:p>
          <a:p>
            <a:pPr marL="544068" lvl="1" indent="-3429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We will still use Bluebird to </a:t>
            </a:r>
            <a:r>
              <a:rPr lang="en-US" sz="2000" dirty="0" err="1">
                <a:latin typeface="Verdana" panose="020B0604030504040204" pitchFamily="34" charset="0"/>
                <a:ea typeface="Verdana" panose="020B0604030504040204" pitchFamily="34" charset="0"/>
                <a:cs typeface="Verdana" panose="020B0604030504040204" pitchFamily="34" charset="0"/>
              </a:rPr>
              <a:t>promisify</a:t>
            </a:r>
            <a:r>
              <a:rPr lang="en-US" sz="2000" dirty="0">
                <a:latin typeface="Verdana" panose="020B0604030504040204" pitchFamily="34" charset="0"/>
                <a:ea typeface="Verdana" panose="020B0604030504040204" pitchFamily="34" charset="0"/>
                <a:cs typeface="Verdana" panose="020B0604030504040204" pitchFamily="34" charset="0"/>
              </a:rPr>
              <a:t> the entirety of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fs</a:t>
            </a:r>
            <a:r>
              <a:rPr lang="en-US" sz="2000" dirty="0">
                <a:latin typeface="Verdana" panose="020B0604030504040204" pitchFamily="34" charset="0"/>
                <a:ea typeface="Verdana" panose="020B0604030504040204" pitchFamily="34" charset="0"/>
                <a:cs typeface="Verdana" panose="020B0604030504040204" pitchFamily="34" charset="0"/>
              </a:rPr>
              <a:t> and </a:t>
            </a:r>
            <a:r>
              <a:rPr lang="en-US" sz="2000" i="1" dirty="0">
                <a:latin typeface="Verdana" panose="020B0604030504040204" pitchFamily="34" charset="0"/>
                <a:ea typeface="Verdana" panose="020B0604030504040204" pitchFamily="34" charset="0"/>
                <a:cs typeface="Verdana" panose="020B0604030504040204" pitchFamily="34" charset="0"/>
              </a:rPr>
              <a:t>prompt</a:t>
            </a:r>
            <a:r>
              <a:rPr lang="en-US" sz="2000" dirty="0">
                <a:latin typeface="Verdana" panose="020B0604030504040204" pitchFamily="34" charset="0"/>
                <a:ea typeface="Verdana" panose="020B0604030504040204" pitchFamily="34" charset="0"/>
                <a:cs typeface="Verdana" panose="020B0604030504040204" pitchFamily="34" charset="0"/>
              </a:rPr>
              <a:t>.</a:t>
            </a:r>
          </a:p>
          <a:p>
            <a:pPr marL="544068" lvl="1" indent="-3429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We will then perform our goals from before, this time using promises.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You can see this code demonstrated in the </a:t>
            </a:r>
            <a:r>
              <a:rPr lang="en-US" sz="2000" b="1" dirty="0">
                <a:latin typeface="Verdana" panose="020B0604030504040204" pitchFamily="34" charset="0"/>
                <a:ea typeface="Verdana" panose="020B0604030504040204" pitchFamily="34" charset="0"/>
                <a:cs typeface="Verdana" panose="020B0604030504040204" pitchFamily="34" charset="0"/>
              </a:rPr>
              <a:t>async-await </a:t>
            </a:r>
            <a:r>
              <a:rPr lang="en-US" sz="2000" dirty="0">
                <a:latin typeface="Verdana" panose="020B0604030504040204" pitchFamily="34" charset="0"/>
                <a:ea typeface="Verdana" panose="020B0604030504040204" pitchFamily="34" charset="0"/>
                <a:cs typeface="Verdana" panose="020B0604030504040204" pitchFamily="34" charset="0"/>
              </a:rPr>
              <a:t>folder.</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Our Goal</a:t>
            </a:r>
          </a:p>
        </p:txBody>
      </p:sp>
    </p:spTree>
    <p:extLst>
      <p:ext uri="{BB962C8B-B14F-4D97-AF65-F5344CB8AC3E}">
        <p14:creationId xmlns:p14="http://schemas.microsoft.com/office/powerpoint/2010/main" val="3747542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49</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Questions?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516762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3461" y="1775125"/>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JavaScript runs off of what is known as an event loop.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Every statement gets added into a queue of instructions to run, that are processed in order.</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However, some operations (such as making network requests, file calls, etc.) are very expensive and would normally use up huge amounts of time and resources in order to complete. This would normally result in blocking execution.</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Rather than allowing these to block all execution, we can use asynchronous code in order to continue execution and run the code that relies on the results of expensive operations in callbacks that occur at a later point in time.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How JavaScript Is Run</a:t>
            </a:r>
          </a:p>
        </p:txBody>
      </p:sp>
    </p:spTree>
    <p:extLst>
      <p:ext uri="{BB962C8B-B14F-4D97-AF65-F5344CB8AC3E}">
        <p14:creationId xmlns:p14="http://schemas.microsoft.com/office/powerpoint/2010/main" val="351684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261787"/>
            <a:ext cx="11585731" cy="365125"/>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JavaScript event loop:</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How JavaScript Is Run</a:t>
            </a:r>
          </a:p>
        </p:txBody>
      </p:sp>
      <p:pic>
        <p:nvPicPr>
          <p:cNvPr id="5" name="Content Placeholder 4" descr="4812620005.eps">
            <a:extLst>
              <a:ext uri="{FF2B5EF4-FFF2-40B4-BE49-F238E27FC236}">
                <a16:creationId xmlns:a16="http://schemas.microsoft.com/office/drawing/2014/main" id="{FD7F9401-AEAE-F242-BC9D-148D7B05E6AC}"/>
              </a:ext>
            </a:extLst>
          </p:cNvPr>
          <p:cNvPicPr>
            <a:picLocks noChangeAspect="1"/>
          </p:cNvPicPr>
          <p:nvPr/>
        </p:nvPicPr>
        <p:blipFill>
          <a:blip r:embed="rId2">
            <a:extLst>
              <a:ext uri="{28A0092B-C50C-407E-A947-70E740481C1C}">
                <a14:useLocalDpi xmlns:a14="http://schemas.microsoft.com/office/drawing/2010/main" val="0"/>
              </a:ext>
            </a:extLst>
          </a:blip>
          <a:srcRect l="-9296" r="-9296"/>
          <a:stretch>
            <a:fillRect/>
          </a:stretch>
        </p:blipFill>
        <p:spPr>
          <a:xfrm>
            <a:off x="2894011" y="1626912"/>
            <a:ext cx="6400800" cy="4525963"/>
          </a:xfrm>
          <a:prstGeom prst="rect">
            <a:avLst/>
          </a:prstGeom>
        </p:spPr>
      </p:pic>
    </p:spTree>
    <p:extLst>
      <p:ext uri="{BB962C8B-B14F-4D97-AF65-F5344CB8AC3E}">
        <p14:creationId xmlns:p14="http://schemas.microsoft.com/office/powerpoint/2010/main" val="204056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308781"/>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Synchronous code is code that runs in the order it is written. This is what we are used to as programmers: we write what happens and it gets done in the order expected.</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key to remembering the difference between asynchronous and synchronous programming is to view all programming as a chain of operations.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In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synchronous</a:t>
            </a:r>
            <a:r>
              <a:rPr lang="en-US" sz="2000" dirty="0">
                <a:latin typeface="Verdana" panose="020B0604030504040204" pitchFamily="34" charset="0"/>
                <a:ea typeface="Verdana" panose="020B0604030504040204" pitchFamily="34" charset="0"/>
                <a:cs typeface="Verdana" panose="020B0604030504040204" pitchFamily="34" charset="0"/>
              </a:rPr>
              <a:t> code, these operations are run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sequentially</a:t>
            </a:r>
            <a:r>
              <a:rPr lang="en-US" sz="2000" dirty="0">
                <a:latin typeface="Verdana" panose="020B0604030504040204" pitchFamily="34" charset="0"/>
                <a:ea typeface="Verdana" panose="020B0604030504040204" pitchFamily="34" charset="0"/>
                <a:cs typeface="Verdana" panose="020B0604030504040204" pitchFamily="34" charset="0"/>
              </a:rPr>
              <a:t>. Operations that are written first, will be run first. This will hold true even for functions that run callbacks despite being synchronous, such as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[].map</a:t>
            </a:r>
            <a:endPar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In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asynchronous</a:t>
            </a:r>
            <a:r>
              <a:rPr lang="en-US" sz="2000" b="1" dirty="0">
                <a:latin typeface="Verdana" panose="020B0604030504040204" pitchFamily="34" charset="0"/>
                <a:ea typeface="Verdana" panose="020B0604030504040204" pitchFamily="34" charset="0"/>
                <a:cs typeface="Verdana" panose="020B0604030504040204" pitchFamily="34" charset="0"/>
              </a:rPr>
              <a:t> </a:t>
            </a:r>
            <a:r>
              <a:rPr lang="en-US" sz="2000" dirty="0">
                <a:latin typeface="Verdana" panose="020B0604030504040204" pitchFamily="34" charset="0"/>
                <a:ea typeface="Verdana" panose="020B0604030504040204" pitchFamily="34" charset="0"/>
                <a:cs typeface="Verdana" panose="020B0604030504040204" pitchFamily="34" charset="0"/>
              </a:rPr>
              <a:t>code, some operations are run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non-sequentially</a:t>
            </a:r>
            <a:r>
              <a:rPr lang="en-US" sz="2000" dirty="0">
                <a:latin typeface="Verdana" panose="020B0604030504040204" pitchFamily="34" charset="0"/>
                <a:ea typeface="Verdana" panose="020B0604030504040204" pitchFamily="34" charset="0"/>
                <a:cs typeface="Verdana" panose="020B0604030504040204" pitchFamily="34" charset="0"/>
              </a:rPr>
              <a:t>. Operations that are written first may run before other operations, but operations that passed as parameters to asynchronous functions can get run at any time in the future. No order is guaranteed.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Synchronous Code?</a:t>
            </a:r>
          </a:p>
        </p:txBody>
      </p:sp>
    </p:spTree>
    <p:extLst>
      <p:ext uri="{BB962C8B-B14F-4D97-AF65-F5344CB8AC3E}">
        <p14:creationId xmlns:p14="http://schemas.microsoft.com/office/powerpoint/2010/main" val="141424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8</a:t>
            </a:fld>
            <a:endParaRPr lang="en-US" dirty="0"/>
          </a:p>
        </p:txBody>
      </p:sp>
      <p:pic>
        <p:nvPicPr>
          <p:cNvPr id="7" name="Picture 6">
            <a:extLst>
              <a:ext uri="{FF2B5EF4-FFF2-40B4-BE49-F238E27FC236}">
                <a16:creationId xmlns:a16="http://schemas.microsoft.com/office/drawing/2014/main" id="{F6606B7E-2C1D-F54B-92CF-E4726A130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337" y="165100"/>
            <a:ext cx="7048500" cy="6083300"/>
          </a:xfrm>
          <a:prstGeom prst="rect">
            <a:avLst/>
          </a:prstGeom>
        </p:spPr>
      </p:pic>
    </p:spTree>
    <p:extLst>
      <p:ext uri="{BB962C8B-B14F-4D97-AF65-F5344CB8AC3E}">
        <p14:creationId xmlns:p14="http://schemas.microsoft.com/office/powerpoint/2010/main" val="3770726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308781"/>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Asynchronous code is code that is not run in the order that which it is written.</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Traditionally, asynchronous functions will take callback functions in order to run code that relies on the result of the function.</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Nowadays, this pattern is abstracted away and many asynchronous functions return promises.</a:t>
            </a:r>
          </a:p>
          <a:p>
            <a:pPr marL="0" indent="0">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Note</a:t>
            </a:r>
            <a:r>
              <a:rPr lang="en-US" sz="2000" dirty="0">
                <a:latin typeface="Verdana" panose="020B0604030504040204" pitchFamily="34" charset="0"/>
                <a:ea typeface="Verdana" panose="020B0604030504040204" pitchFamily="34" charset="0"/>
                <a:cs typeface="Verdana" panose="020B0604030504040204" pitchFamily="34" charset="0"/>
              </a:rPr>
              <a:t>: if you have multiple asynchronous functions, there is no guarantee that the first function that is started will finish before the following asynchronous actions. You must therefore often start the second asynchronous actions after the first is completed.</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9</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Asynchronous Code?</a:t>
            </a:r>
          </a:p>
        </p:txBody>
      </p:sp>
    </p:spTree>
    <p:extLst>
      <p:ext uri="{BB962C8B-B14F-4D97-AF65-F5344CB8AC3E}">
        <p14:creationId xmlns:p14="http://schemas.microsoft.com/office/powerpoint/2010/main" val="324922926"/>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52861</TotalTime>
  <Words>2922</Words>
  <Application>Microsoft Macintosh PowerPoint</Application>
  <PresentationFormat>Custom</PresentationFormat>
  <Paragraphs>306</Paragraphs>
  <Slides>49</Slides>
  <Notes>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49</vt:i4>
      </vt:variant>
    </vt:vector>
  </HeadingPairs>
  <TitlesOfParts>
    <vt:vector size="65" baseType="lpstr">
      <vt:lpstr>Arial</vt:lpstr>
      <vt:lpstr>Calibri</vt:lpstr>
      <vt:lpstr>Century Gothic</vt:lpstr>
      <vt:lpstr>Courier New</vt:lpstr>
      <vt:lpstr>Menlo</vt:lpstr>
      <vt:lpstr>Times New Roman</vt:lpstr>
      <vt:lpstr>Verdana</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PowerPoint Presentation</vt:lpstr>
      <vt:lpstr>PowerPoint Presentation</vt:lpstr>
      <vt:lpstr>Thread Blocking</vt:lpstr>
      <vt:lpstr>What How JavaScript Is Run</vt:lpstr>
      <vt:lpstr>What How JavaScript Is Run</vt:lpstr>
      <vt:lpstr>What Is Synchronous Code?</vt:lpstr>
      <vt:lpstr>PowerPoint Presentation</vt:lpstr>
      <vt:lpstr>What Is Asynchronous Code?</vt:lpstr>
      <vt:lpstr>PowerPoint Presentation</vt:lpstr>
      <vt:lpstr>PowerPoint Presentation</vt:lpstr>
      <vt:lpstr>When Working With Files</vt:lpstr>
      <vt:lpstr>Running a Web Server</vt:lpstr>
      <vt:lpstr>Making an HTTP Request</vt:lpstr>
      <vt:lpstr>Database Operations</vt:lpstr>
      <vt:lpstr>PowerPoint Presentation</vt:lpstr>
      <vt:lpstr>What Is a Callback Function?</vt:lpstr>
      <vt:lpstr>What Is a Callback Function?</vt:lpstr>
      <vt:lpstr>What Is a Callback Function?</vt:lpstr>
      <vt:lpstr>Things to Note</vt:lpstr>
      <vt:lpstr>Callback Hell</vt:lpstr>
      <vt:lpstr>PowerPoint Presentation</vt:lpstr>
      <vt:lpstr>Our Goal</vt:lpstr>
      <vt:lpstr>PowerPoint Presentation</vt:lpstr>
      <vt:lpstr>What Is a Promise?</vt:lpstr>
      <vt:lpstr>Benefits of Promises</vt:lpstr>
      <vt:lpstr>Benefits of Promises</vt:lpstr>
      <vt:lpstr>Why Are They Useful?</vt:lpstr>
      <vt:lpstr>States of Promises</vt:lpstr>
      <vt:lpstr>Using Promises</vt:lpstr>
      <vt:lpstr>Using Promises</vt:lpstr>
      <vt:lpstr>Using Promises</vt:lpstr>
      <vt:lpstr>Chaining Promises</vt:lpstr>
      <vt:lpstr>PowerPoint Presentation</vt:lpstr>
      <vt:lpstr>Catching Errors</vt:lpstr>
      <vt:lpstr>PowerPoint Presentation</vt:lpstr>
      <vt:lpstr>Converting Callbacks to Promises</vt:lpstr>
      <vt:lpstr>Converting a Callback to a Promise</vt:lpstr>
      <vt:lpstr>PowerPoint Presentation</vt:lpstr>
      <vt:lpstr>Our Goal</vt:lpstr>
      <vt:lpstr>PowerPoint Presentation</vt:lpstr>
      <vt:lpstr>Asynchronous Code Is Messy</vt:lpstr>
      <vt:lpstr>Async Functions</vt:lpstr>
      <vt:lpstr>Awaiting Promises</vt:lpstr>
      <vt:lpstr>Example</vt:lpstr>
      <vt:lpstr>What Benefit Does It Have?</vt:lpstr>
      <vt:lpstr>PowerPoint Presentation</vt:lpstr>
      <vt:lpstr>Our Goal</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Patrick Hill</cp:lastModifiedBy>
  <cp:revision>1410</cp:revision>
  <cp:lastPrinted>2016-08-09T14:57:31Z</cp:lastPrinted>
  <dcterms:created xsi:type="dcterms:W3CDTF">2013-11-01T14:42:31Z</dcterms:created>
  <dcterms:modified xsi:type="dcterms:W3CDTF">2020-01-02T18:28:49Z</dcterms:modified>
</cp:coreProperties>
</file>